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31"/>
  </p:notesMasterIdLst>
  <p:handoutMasterIdLst>
    <p:handoutMasterId r:id="rId32"/>
  </p:handoutMasterIdLst>
  <p:sldIdLst>
    <p:sldId id="378" r:id="rId2"/>
    <p:sldId id="348" r:id="rId3"/>
    <p:sldId id="349" r:id="rId4"/>
    <p:sldId id="350" r:id="rId5"/>
    <p:sldId id="351" r:id="rId6"/>
    <p:sldId id="352" r:id="rId7"/>
    <p:sldId id="353" r:id="rId8"/>
    <p:sldId id="354" r:id="rId9"/>
    <p:sldId id="356" r:id="rId10"/>
    <p:sldId id="357" r:id="rId11"/>
    <p:sldId id="359" r:id="rId12"/>
    <p:sldId id="360" r:id="rId13"/>
    <p:sldId id="361" r:id="rId14"/>
    <p:sldId id="362" r:id="rId15"/>
    <p:sldId id="363" r:id="rId16"/>
    <p:sldId id="364" r:id="rId17"/>
    <p:sldId id="365" r:id="rId18"/>
    <p:sldId id="375" r:id="rId19"/>
    <p:sldId id="376" r:id="rId20"/>
    <p:sldId id="366" r:id="rId21"/>
    <p:sldId id="377" r:id="rId22"/>
    <p:sldId id="367" r:id="rId23"/>
    <p:sldId id="368" r:id="rId24"/>
    <p:sldId id="369" r:id="rId25"/>
    <p:sldId id="370" r:id="rId26"/>
    <p:sldId id="371" r:id="rId27"/>
    <p:sldId id="372" r:id="rId28"/>
    <p:sldId id="373" r:id="rId29"/>
    <p:sldId id="374"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96" autoAdjust="0"/>
    <p:restoredTop sz="86400" autoAdjust="0"/>
  </p:normalViewPr>
  <p:slideViewPr>
    <p:cSldViewPr>
      <p:cViewPr varScale="1">
        <p:scale>
          <a:sx n="62" d="100"/>
          <a:sy n="62" d="100"/>
        </p:scale>
        <p:origin x="1324"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pPr/>
              <a:t>7/24/2018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pPr/>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6019800" y="3200400"/>
            <a:ext cx="1066800" cy="1981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4.wmf"/><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8.wmf"/><Relationship Id="rId5" Type="http://schemas.openxmlformats.org/officeDocument/2006/relationships/oleObject" Target="../embeddings/oleObject5.bin"/><Relationship Id="rId4" Type="http://schemas.openxmlformats.org/officeDocument/2006/relationships/image" Target="../media/image17.wmf"/></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0.wmf"/></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21.wmf"/><Relationship Id="rId4" Type="http://schemas.openxmlformats.org/officeDocument/2006/relationships/oleObject" Target="../embeddings/oleObject7.bin"/></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20.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24.wmf"/></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26.wmf"/></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3.xml"/><Relationship Id="rId1" Type="http://schemas.openxmlformats.org/officeDocument/2006/relationships/vmlDrawing" Target="../drawings/vmlDrawing10.vml"/><Relationship Id="rId5" Type="http://schemas.openxmlformats.org/officeDocument/2006/relationships/image" Target="../media/image30.png"/><Relationship Id="rId4" Type="http://schemas.openxmlformats.org/officeDocument/2006/relationships/image" Target="../media/image29.wmf"/></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7.wmf"/><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3.2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3</a:t>
            </a:r>
            <a:endParaRPr lang="en-US" sz="3400" dirty="0" smtClean="0">
              <a:solidFill>
                <a:schemeClr val="bg1"/>
              </a:solidFill>
            </a:endParaRPr>
          </a:p>
        </p:txBody>
      </p:sp>
    </p:spTree>
    <p:extLst>
      <p:ext uri="{BB962C8B-B14F-4D97-AF65-F5344CB8AC3E}">
        <p14:creationId xmlns:p14="http://schemas.microsoft.com/office/powerpoint/2010/main" val="1244660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smtClean="0">
                <a:ea typeface="ＭＳ Ｐゴシック" panose="020B0600070205080204" pitchFamily="34" charset="-128"/>
              </a:rPr>
              <a:t>t-test for Correlation versus t-test for Slope</a:t>
            </a:r>
            <a:endParaRPr lang="en-US" dirty="0"/>
          </a:p>
        </p:txBody>
      </p:sp>
      <p:sp>
        <p:nvSpPr>
          <p:cNvPr id="3" name="Content Placeholder 2"/>
          <p:cNvSpPr>
            <a:spLocks noGrp="1"/>
          </p:cNvSpPr>
          <p:nvPr>
            <p:ph sz="quarter" idx="10"/>
          </p:nvPr>
        </p:nvSpPr>
        <p:spPr>
          <a:xfrm>
            <a:off x="247304" y="1407392"/>
            <a:ext cx="8515695" cy="4688607"/>
          </a:xfrm>
        </p:spPr>
        <p:txBody>
          <a:bodyPr>
            <a:normAutofit/>
          </a:bodyPr>
          <a:lstStyle/>
          <a:p>
            <a:pPr marL="0" indent="0">
              <a:buNone/>
            </a:pPr>
            <a:r>
              <a:rPr lang="en-US" altLang="en-US" b="1" dirty="0" smtClean="0"/>
              <a:t>t-test for correlation: </a:t>
            </a:r>
            <a:r>
              <a:rPr lang="en-US" altLang="en-US" dirty="0" smtClean="0"/>
              <a:t>Assesses the linear association between two variables by themselves.</a:t>
            </a:r>
          </a:p>
          <a:p>
            <a:pPr marL="0" indent="0">
              <a:buNone/>
            </a:pPr>
            <a:endParaRPr lang="en-US" altLang="en-US" dirty="0" smtClean="0"/>
          </a:p>
          <a:p>
            <a:pPr marL="0" indent="0">
              <a:buNone/>
            </a:pPr>
            <a:r>
              <a:rPr lang="en-US" altLang="en-US" b="1" dirty="0" smtClean="0"/>
              <a:t>t-test </a:t>
            </a:r>
            <a:r>
              <a:rPr lang="en-US" altLang="en-US" b="1" dirty="0"/>
              <a:t>for slope: </a:t>
            </a:r>
            <a:r>
              <a:rPr lang="en-US" altLang="en-US" dirty="0"/>
              <a:t>Assesses the linear association </a:t>
            </a:r>
            <a:r>
              <a:rPr lang="en-US" altLang="en-US" i="1" dirty="0"/>
              <a:t>after accounting for the other predictors in the model</a:t>
            </a:r>
            <a:r>
              <a:rPr lang="en-US" altLang="en-US" dirty="0"/>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Partitioning Variability</a:t>
            </a:r>
            <a:endParaRPr lang="en-US" dirty="0"/>
          </a:p>
        </p:txBody>
      </p:sp>
      <p:pic>
        <p:nvPicPr>
          <p:cNvPr id="19" name="Picture 58" descr="An equation reads, Y equals beta subscript 0 plus beta subscript 1 X subscript 1 plus three dots plus beta subscript k X subscript k plus varepsilon."/>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91566" y="1524000"/>
            <a:ext cx="7890434" cy="2046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4" descr="An equation reads, SSTotal equals SSModel plus SSE.&#10;SSModel equals Sum of open parenthesis y hat minus y bar close parenthesis superscript 2. A text besides the equation reads, Explained by regression&#10;Plus SSE equals Sum of open parenthesis y minus y hat close parenthesis superscript 2. A text besides the equation reads, Error after regression.&#10;SSTotal equals Sum of open parenthesis y minus y bar close parenthesis superscript 2. A text besides the equation reads, Total variability in Y."/>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860951" y="3810000"/>
            <a:ext cx="7063849" cy="2335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ANOVA test for Overall Fit</a:t>
            </a:r>
            <a:endParaRPr lang="en-US" dirty="0"/>
          </a:p>
        </p:txBody>
      </p:sp>
      <p:pic>
        <p:nvPicPr>
          <p:cNvPr id="6" name="Picture 2" descr="An equation and a table are shown. The equation reads, H subscript o: beta subscript 1 equals beta subscript 2 equals three dots equals beta subscript k equals 0 (A callout reading weak model points toward this equation.); H subscript a: Some beta subscript i is not equal to 0 (A callout reading effective model points toward this equation.  &#10;A table below shows data in six columns and three rows.&#10;The columns head of the table reads: Source, d.f., Sum of Squares, Mean Square, F, and P-value.&#10;Row 1: Source, Model; d.f., k; Sum of Squares, SSModel; Mean Square, SSModel over k; F, MSModel over MSE; and P-value, F subscript k, n minus k minus 1.&#10;Row 2: Source, Residual; d.f., n minus k minus 1; Sum of Squares, SSE; Mean Square, SSE over n minus k minus 1 F, MSModel over MSE; and P-value, F subscript k, n minus k minus 1.&#10;Row 3: Source, Total; d.f., n minus 1; Sum of Squares, SSTotal; Mean Square, Nil; F, Nil; and P-value, Nil."/>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96824" y="1709356"/>
            <a:ext cx="8113776" cy="4310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4000" dirty="0" smtClean="0">
                <a:ea typeface="ＭＳ Ｐゴシック" panose="020B0600070205080204" pitchFamily="34" charset="-128"/>
              </a:rPr>
              <a:t>R – ANOVA for Multiple Regression (1 of 2)</a:t>
            </a:r>
            <a:endParaRPr lang="en-US" sz="4000" dirty="0"/>
          </a:p>
        </p:txBody>
      </p:sp>
      <p:pic>
        <p:nvPicPr>
          <p:cNvPr id="8" name="Picture 27" descr="A text reads, lesser than mymodel equals lm open parenthesis Active is similar to Rest plus Hgt plus Sex, dataequalsPulse close parenthesis.&#10;The next line reads, anova open parenthesis mymodel close parenthesis&#10;A table below titled Response: Active shows data in six columns and four rows.&#10;The column head of the table reads: Df, Sum Sq, Mean Sq, F value, and Pr open parenthesis lesser than F close parenthesis.&#10;The data of the table are as follows and the first three columns and rows are highlighted.&#10;Row 1: Rest - Df, 1; Sum Sq, 29868; Mean Sq, 29867.9; F value, 132.6144; and Pr open parenthesis lesser than F close parenthesis, greater than 2eminus16 three asterisks.&#10;Row 2: Hgt - Df, 1; Sum Sq, 102; Mean Sq, 101.8; F value, 0.4519; and Pr open parenthesis lesser than F close parenthesis, 0.5021.&#10;Row 3: Sex - Df, 1; Sum Sq, 500; Mean Sq, 499.8; F value, 2.2189; and Pr open parenthesis lesser than F close parenthesis, 0.1377.&#10;Row 4: Residuals - Df, 228; Sum Sq, 51351; Mean Sq, 225.2; F value, Nil; and Pr open parenthesis lesser than F close parenthesis, Nil. A callout reading SSModel equals 29868 plus 102 plus 500 equals 30470 points toward the third column of the table."/>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134710" y="1447800"/>
            <a:ext cx="6846004" cy="25370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244" name="Object 4" descr="Three equations read,&#10;MSModel equals 29868 plus 102 plus 500 over 3 equals 30470 over 3 equals 10157.&#10;MSE equals 51351 over 228 equals 225.2; a left arrow F equals 10157 over 225.2 equals 45.1.&#10;P-value equals 1 minus pf open parenthesis 45.1, 3, 228 close parenthesis approximately equal to 0."/>
          <p:cNvGraphicFramePr>
            <a:graphicFrameLocks noChangeAspect="1"/>
          </p:cNvGraphicFramePr>
          <p:nvPr>
            <p:extLst>
              <p:ext uri="{D42A27DB-BD31-4B8C-83A1-F6EECF244321}">
                <p14:modId xmlns:p14="http://schemas.microsoft.com/office/powerpoint/2010/main" val="859890601"/>
              </p:ext>
            </p:extLst>
          </p:nvPr>
        </p:nvGraphicFramePr>
        <p:xfrm>
          <a:off x="1537897" y="4191000"/>
          <a:ext cx="6142818" cy="1960512"/>
        </p:xfrm>
        <a:graphic>
          <a:graphicData uri="http://schemas.openxmlformats.org/presentationml/2006/ole">
            <mc:AlternateContent xmlns:mc="http://schemas.openxmlformats.org/markup-compatibility/2006">
              <mc:Choice xmlns:v="urn:schemas-microsoft-com:vml" Requires="v">
                <p:oleObj spid="_x0000_s10325" name="Equation" r:id="rId4" imgW="3263760" imgH="1041120" progId="Equation.DSMT4">
                  <p:embed/>
                </p:oleObj>
              </mc:Choice>
              <mc:Fallback>
                <p:oleObj name="Equation" r:id="rId4" imgW="3263760" imgH="1041120" progId="Equation.DSMT4">
                  <p:embed/>
                  <p:pic>
                    <p:nvPicPr>
                      <p:cNvPr id="0" name="Picture 4"/>
                      <p:cNvPicPr>
                        <a:picLocks noChangeAspect="1" noChangeArrowheads="1"/>
                      </p:cNvPicPr>
                      <p:nvPr/>
                    </p:nvPicPr>
                    <p:blipFill>
                      <a:blip r:embed="rId5"/>
                      <a:srcRect/>
                      <a:stretch>
                        <a:fillRect/>
                      </a:stretch>
                    </p:blipFill>
                    <p:spPr bwMode="auto">
                      <a:xfrm>
                        <a:off x="1537897" y="4191000"/>
                        <a:ext cx="6142818" cy="196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4000" dirty="0" smtClean="0">
                <a:ea typeface="ＭＳ Ｐゴシック" panose="020B0600070205080204" pitchFamily="34" charset="-128"/>
              </a:rPr>
              <a:t>R – ANOVA for Multiple Regression (2 of 2)</a:t>
            </a:r>
            <a:endParaRPr lang="en-US" sz="4000" dirty="0"/>
          </a:p>
        </p:txBody>
      </p:sp>
      <p:pic>
        <p:nvPicPr>
          <p:cNvPr id="6" name="Picture 2" descr="A text reads, lesser than mymodel equals lm open parenthesis Active is similar to Rest plus Hgt plus Sex, dataequalsPulse close parenthesis.&#10;Summary open parenthesis mymodel close parenthesis&#10;A table below shows data in five columns and four rows.&#10;The column head of the table reads: Estimate, Std. Error, t value, Pr open parenthesis lesser than absolute value of t close parenthesis.&#10;Row 1: open parenthesis Intercept close parenthesis - Estimate, negative 6.3726; Std. Error, 30.8934; t value, negative 0.206; Pr open parenthesis lesser than absolute value of t close parenthesis, 0.837.&#10;Row 2: Rest - Estimate, 1.1300; Std. Error, 0.1023; t value, 11.042; Pr open parenthesis lesser than absolute value of t close parenthesis, greater than 2eminus16 three asterisks.&#10;Row 3: Hgt - Estimate, 0.2685; Std. Error, 0.4074; t value, 0.659; Pr open parenthesis lesser than absolute value of t close parenthesis, 0.511. &#10;Row 4: Sex - Estimate, 4.4610; Std. Error, 2.9947; t value, 1.490; Pr open parenthesis lesser than absolute value of t close parenthesis, 0.138.&#10;A text below the table reads, Residual standard error: 15.01 on 228 degrees of freedom, Multiple R-squared: 0.3724, Adjusted R-squared: 0.3641.&#10;F-statistic:  45.1 on 3 and 228 DF,  p-value: greater than 2.2eminus16. (The last line of the text is highlighted.)&#10;Lesser than anova open parenthesis mymodel close parenthesis&#10;A table below titled Response: Active shows data in six columns and four rows.&#10;The column head of the table reads: Df, Sum Sq, Mean Sq, F value, and Pr open parenthesis lesser than F close parenthesis.&#10;The data of the table are as follows and the first three columns and rows are highlighted.&#10;Row 1: Rest - Df, 1; Sum Sq, 29868; Mean Sq, 29867.9; F value, 132.6144; and Pr open parenthesis lesser than F close parenthesis, greater than 2eminus16 three asterisks.&#10;Row 2: Hgt - Df, 1; Sum Sq, 102; Mean Sq, 101.8; F value, 0.4519; and Pr open parenthesis lesser than F close parenthesis, 0.5021.&#10;Row 3: Sex - Df, 1; Sum Sq, 500; Mean Sq, 499.8; F value, 2.2189; and Pr open parenthesis lesser than F close parenthesis, 0.1377.&#10;Row 4: Residuals - Df, 228; Sum Sq, 51351; Mean Sq, 225.2; F value, Nil; and Pr open parenthesis lesser than F close parenthesis, Nil. The first three columns and two rows are highlighted."/>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285550" y="1524000"/>
            <a:ext cx="6628352" cy="4694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Multiple Regression Model</a:t>
            </a:r>
            <a:endParaRPr lang="en-US" dirty="0"/>
          </a:p>
        </p:txBody>
      </p:sp>
      <p:graphicFrame>
        <p:nvGraphicFramePr>
          <p:cNvPr id="12291" name="Object 3" descr="Y equals beta subscript 0 plus beta subscript 1 X subscript 1 plus beta subscript 2 X subscript 2 plus three dots beta subscript k X subscript k plus varepsilon."/>
          <p:cNvGraphicFramePr>
            <a:graphicFrameLocks noChangeAspect="1"/>
          </p:cNvGraphicFramePr>
          <p:nvPr>
            <p:extLst>
              <p:ext uri="{D42A27DB-BD31-4B8C-83A1-F6EECF244321}">
                <p14:modId xmlns:p14="http://schemas.microsoft.com/office/powerpoint/2010/main" val="1577928551"/>
              </p:ext>
            </p:extLst>
          </p:nvPr>
        </p:nvGraphicFramePr>
        <p:xfrm>
          <a:off x="1235075" y="1828800"/>
          <a:ext cx="5681663" cy="609600"/>
        </p:xfrm>
        <a:graphic>
          <a:graphicData uri="http://schemas.openxmlformats.org/presentationml/2006/ole">
            <mc:AlternateContent xmlns:mc="http://schemas.openxmlformats.org/markup-compatibility/2006">
              <mc:Choice xmlns:v="urn:schemas-microsoft-com:vml" Requires="v">
                <p:oleObj spid="_x0000_s12454" name="Equation" r:id="rId3" imgW="2184120" imgH="228600" progId="Equation.DSMT4">
                  <p:embed/>
                </p:oleObj>
              </mc:Choice>
              <mc:Fallback>
                <p:oleObj name="Equation" r:id="rId3" imgW="2184120" imgH="228600" progId="Equation.DSMT4">
                  <p:embed/>
                  <p:pic>
                    <p:nvPicPr>
                      <p:cNvPr id="0" name="Picture 3"/>
                      <p:cNvPicPr>
                        <a:picLocks noChangeAspect="1" noChangeArrowheads="1"/>
                      </p:cNvPicPr>
                      <p:nvPr/>
                    </p:nvPicPr>
                    <p:blipFill>
                      <a:blip r:embed="rId4"/>
                      <a:srcRect/>
                      <a:stretch>
                        <a:fillRect/>
                      </a:stretch>
                    </p:blipFill>
                    <p:spPr bwMode="auto">
                      <a:xfrm>
                        <a:off x="1235075" y="1828800"/>
                        <a:ext cx="568166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Content Placeholder 9"/>
          <p:cNvSpPr>
            <a:spLocks noGrp="1"/>
          </p:cNvSpPr>
          <p:nvPr>
            <p:ph sz="quarter" idx="10"/>
          </p:nvPr>
        </p:nvSpPr>
        <p:spPr>
          <a:xfrm>
            <a:off x="304800" y="2905029"/>
            <a:ext cx="8275723" cy="600171"/>
          </a:xfrm>
        </p:spPr>
        <p:txBody>
          <a:bodyPr>
            <a:normAutofit/>
          </a:bodyPr>
          <a:lstStyle/>
          <a:p>
            <a:pPr>
              <a:buNone/>
            </a:pPr>
            <a:r>
              <a:rPr lang="en-US" dirty="0" smtClean="0"/>
              <a:t>Fitted prediction equation:</a:t>
            </a:r>
          </a:p>
        </p:txBody>
      </p:sp>
      <p:graphicFrame>
        <p:nvGraphicFramePr>
          <p:cNvPr id="12293" name="Object 5" descr="Y hat equals beta hat subscript 0 plus beta hat subscript 1 X subscript 1 plus beta hat subscript 2 X subscript 2 plus three dots beta hat subscript k X subscript k."/>
          <p:cNvGraphicFramePr>
            <a:graphicFrameLocks noChangeAspect="1"/>
          </p:cNvGraphicFramePr>
          <p:nvPr>
            <p:extLst>
              <p:ext uri="{D42A27DB-BD31-4B8C-83A1-F6EECF244321}">
                <p14:modId xmlns:p14="http://schemas.microsoft.com/office/powerpoint/2010/main" val="1551540102"/>
              </p:ext>
            </p:extLst>
          </p:nvPr>
        </p:nvGraphicFramePr>
        <p:xfrm>
          <a:off x="1235075" y="3505200"/>
          <a:ext cx="6178550" cy="666750"/>
        </p:xfrm>
        <a:graphic>
          <a:graphicData uri="http://schemas.openxmlformats.org/presentationml/2006/ole">
            <mc:AlternateContent xmlns:mc="http://schemas.openxmlformats.org/markup-compatibility/2006">
              <mc:Choice xmlns:v="urn:schemas-microsoft-com:vml" Requires="v">
                <p:oleObj spid="_x0000_s12455" name="Equation" r:id="rId5" imgW="1993680" imgH="266400" progId="Equation.DSMT4">
                  <p:embed/>
                </p:oleObj>
              </mc:Choice>
              <mc:Fallback>
                <p:oleObj name="Equation" r:id="rId5" imgW="1993680" imgH="266400" progId="Equation.DSMT4">
                  <p:embed/>
                  <p:pic>
                    <p:nvPicPr>
                      <p:cNvPr id="0" name="Picture 5"/>
                      <p:cNvPicPr>
                        <a:picLocks noChangeAspect="1" noChangeArrowheads="1"/>
                      </p:cNvPicPr>
                      <p:nvPr/>
                    </p:nvPicPr>
                    <p:blipFill>
                      <a:blip r:embed="rId6"/>
                      <a:srcRect/>
                      <a:stretch>
                        <a:fillRect/>
                      </a:stretch>
                    </p:blipFill>
                    <p:spPr bwMode="auto">
                      <a:xfrm>
                        <a:off x="1235075" y="3505200"/>
                        <a:ext cx="61785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Content Placeholder 5"/>
          <p:cNvSpPr>
            <a:spLocks noGrp="1"/>
          </p:cNvSpPr>
          <p:nvPr>
            <p:ph sz="quarter" idx="11"/>
          </p:nvPr>
        </p:nvSpPr>
        <p:spPr>
          <a:xfrm>
            <a:off x="222195" y="5111938"/>
            <a:ext cx="8617005" cy="984062"/>
          </a:xfrm>
        </p:spPr>
        <p:txBody>
          <a:bodyPr>
            <a:normAutofit/>
          </a:bodyPr>
          <a:lstStyle/>
          <a:p>
            <a:pPr>
              <a:buNone/>
            </a:pPr>
            <a:r>
              <a:rPr lang="en-US" dirty="0" smtClean="0"/>
              <a:t>We can test:</a:t>
            </a:r>
          </a:p>
          <a:p>
            <a:pPr>
              <a:spcBef>
                <a:spcPct val="0"/>
              </a:spcBef>
              <a:buNone/>
            </a:pPr>
            <a:r>
              <a:rPr lang="en-US" b="1" dirty="0" smtClean="0"/>
              <a:t>Individual terms </a:t>
            </a:r>
            <a:r>
              <a:rPr lang="en-US" dirty="0" smtClean="0"/>
              <a:t>(t-tests) and </a:t>
            </a:r>
            <a:r>
              <a:rPr lang="en-US" b="1" dirty="0" smtClean="0"/>
              <a:t>overall fit </a:t>
            </a:r>
            <a:r>
              <a:rPr lang="en-US" dirty="0" smtClean="0"/>
              <a:t>(ANOVA)</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Multiple Regression Output (1 of 2)</a:t>
            </a:r>
            <a:endParaRPr lang="en-US" dirty="0"/>
          </a:p>
        </p:txBody>
      </p:sp>
      <p:pic>
        <p:nvPicPr>
          <p:cNvPr id="6" name="Picture 2" descr="A text followed by a table is shown.  &#10;The text reads, mymodel equals lm open parenthesis Active is similar to Rest plus Hgt plus Sex, dataequalsPulse close parenthesis.&#10;Lesser than summary open parenthesis mymodel close parenthesis.&#10;A table below shows data in five columns and four rows.&#10;The column head of the table reads: Estimate, Std. Error, t value, Pr open parenthesis lesser than absolute value of t close parenthesis.&#10;Row 1: open parenthesis Intercept close parenthesis - Estimate, negative 6.3726; Std. Error, 30.8934; t value, negative 0.206; Pr open parenthesis lesser than absolute value of t close parenthesis, 0.837.&#10;Row 2: Rest - Estimate, 1.1300; Std. Error, 0.1023; t value, 11.042; Pr open parenthesis lesser than absolute value of t close parenthesis, greater than 2eminus16 three asterisks.&#10;Row 3: Hgt - Estimate, 0.2685; Std. Error, 0.4074; t value, 0.659; Pr open parenthesis lesser than absolute value of t close parenthesis, 0.511. &#10;Row 4: Sex - Estimate, 4.4610; Std. Error, 2.9947; t value, 1.490; Pr open parenthesis lesser than absolute value of t close parenthesis, 0.138. (The last three rows are highlighted.)&#10;A text below the table reads, Residual standard error: 15.01 on 228 degrees of freedom, Multiple R-squared: 0.3724, Adjusted R-squared: 0.3641.&#10;F-statistic:  45.1 on 3 and 228 DF,  p-value: greater than 2.2eminus16. (The last line of the text is highlighted.)"/>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28600" y="1905000"/>
            <a:ext cx="8648700" cy="3790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Coefficient of Multiple Determination</a:t>
            </a:r>
            <a:endParaRPr lang="en-US" dirty="0"/>
          </a:p>
        </p:txBody>
      </p:sp>
      <p:graphicFrame>
        <p:nvGraphicFramePr>
          <p:cNvPr id="3" name="Object 2" descr="An equation reads, R superscript 2 equals SSModel over SSTotal."/>
          <p:cNvGraphicFramePr>
            <a:graphicFrameLocks noGrp="1" noChangeAspect="1"/>
          </p:cNvGraphicFramePr>
          <p:nvPr>
            <p:extLst>
              <p:ext uri="{D42A27DB-BD31-4B8C-83A1-F6EECF244321}">
                <p14:modId xmlns:p14="http://schemas.microsoft.com/office/powerpoint/2010/main" val="2218518260"/>
              </p:ext>
            </p:extLst>
          </p:nvPr>
        </p:nvGraphicFramePr>
        <p:xfrm>
          <a:off x="3048000" y="1905000"/>
          <a:ext cx="2347912" cy="892175"/>
        </p:xfrm>
        <a:graphic>
          <a:graphicData uri="http://schemas.openxmlformats.org/presentationml/2006/ole">
            <mc:AlternateContent xmlns:mc="http://schemas.openxmlformats.org/markup-compatibility/2006">
              <mc:Choice xmlns:v="urn:schemas-microsoft-com:vml" Requires="v">
                <p:oleObj spid="_x0000_s25685" name="Equation" r:id="rId3" imgW="1041120" imgH="393480" progId="Equation.DSMT4">
                  <p:embed/>
                </p:oleObj>
              </mc:Choice>
              <mc:Fallback>
                <p:oleObj name="Equation" r:id="rId3" imgW="1041120" imgH="393480" progId="Equation.DSMT4">
                  <p:embed/>
                  <p:pic>
                    <p:nvPicPr>
                      <p:cNvPr id="0" name="Object 3" descr="R squared equals SSModel over SSTotal"/>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1905000"/>
                        <a:ext cx="2347912"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Content Placeholder 5"/>
          <p:cNvSpPr>
            <a:spLocks noGrp="1"/>
          </p:cNvSpPr>
          <p:nvPr>
            <p:ph sz="quarter" idx="10"/>
          </p:nvPr>
        </p:nvSpPr>
        <p:spPr>
          <a:xfrm>
            <a:off x="247304" y="3554320"/>
            <a:ext cx="8515696" cy="1322480"/>
          </a:xfrm>
        </p:spPr>
        <p:txBody>
          <a:bodyPr/>
          <a:lstStyle/>
          <a:p>
            <a:pPr marL="0" indent="0">
              <a:buNone/>
            </a:pPr>
            <a:r>
              <a:rPr lang="en-US" dirty="0" smtClean="0"/>
              <a:t>Now interpreted as the % of variability in the response variable (Y) that is “explained” by a linear combination of these predictors.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R Multiple Regression ANOVA Output</a:t>
            </a:r>
            <a:endParaRPr lang="en-US" dirty="0"/>
          </a:p>
        </p:txBody>
      </p:sp>
      <p:pic>
        <p:nvPicPr>
          <p:cNvPr id="22" name="Picture 7" descr="A line reads, lesser than anova open parenthesis mymodel close parenthesis&#10;The next line reads, Analysis of Variance Table&#10;A table below titled Response: Active shows data in six columns and four rows.&#10;The column head of the table reads: Df, Sum Sq, Mean Sq, F value, and Pr open parenthesis lesser than F close parenthesis.&#10;The data of the table are as follows:&#10; Row 1: Rest - Df, 1; Sum Sq, 29868; Mean Sq, 29867.9; F value, 132.6144; and Pr open parenthesis lesser than F close parenthesis, greater than 2eminus16 three asterisks.&#10;Row 2: Hgt - Df, 1; Sum Sq, 102; Mean Sq, 101.8; F value, 0.4519; and Pr open parenthesis lesser than F close parenthesis, 0.5021.&#10;Row 3: Sex - Df, 1; Sum Sq, 500; Mean Sq, 499.8; F value, 2.2189; and Pr open parenthesis lesser than F close parenthesis, 0.1377.&#10;Row 4: Residuals - Df, 228; Sum Sq, 51351; Mean Sq, 225.2; F value, Nil; and Pr open parenthesis lesser than F close parenthesis, Nil."/>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301591" y="1524000"/>
            <a:ext cx="6166009" cy="2247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idx="1"/>
          </p:nvPr>
        </p:nvSpPr>
        <p:spPr>
          <a:xfrm>
            <a:off x="152400" y="3962400"/>
            <a:ext cx="8610600" cy="1023258"/>
          </a:xfrm>
        </p:spPr>
        <p:txBody>
          <a:bodyPr>
            <a:normAutofit/>
          </a:bodyPr>
          <a:lstStyle/>
          <a:p>
            <a:pPr marL="0" indent="0">
              <a:buNone/>
            </a:pPr>
            <a:r>
              <a:rPr lang="en-US" altLang="en-US" i="1" dirty="0"/>
              <a:t>SSModel </a:t>
            </a:r>
            <a:r>
              <a:rPr lang="en-US" altLang="en-US" dirty="0"/>
              <a:t>= 29868 + 102 + 500 = 30470</a:t>
            </a:r>
          </a:p>
          <a:p>
            <a:pPr marL="0" indent="0">
              <a:buNone/>
            </a:pPr>
            <a:r>
              <a:rPr lang="en-US" altLang="en-US" i="1" dirty="0"/>
              <a:t>SSTotal </a:t>
            </a:r>
            <a:r>
              <a:rPr lang="en-US" altLang="en-US" dirty="0"/>
              <a:t>= 30470 + 51351 = </a:t>
            </a:r>
            <a:r>
              <a:rPr lang="en-US" altLang="en-US" dirty="0" smtClean="0"/>
              <a:t>81821</a:t>
            </a:r>
            <a:endParaRPr lang="en-US" altLang="en-US" dirty="0"/>
          </a:p>
        </p:txBody>
      </p:sp>
      <p:graphicFrame>
        <p:nvGraphicFramePr>
          <p:cNvPr id="12" name="Object 11" descr="An equation reads, R superscript 2 equals 30470 over 81821 equals 0.372."/>
          <p:cNvGraphicFramePr>
            <a:graphicFrameLocks noChangeAspect="1"/>
          </p:cNvGraphicFramePr>
          <p:nvPr>
            <p:extLst>
              <p:ext uri="{D42A27DB-BD31-4B8C-83A1-F6EECF244321}">
                <p14:modId xmlns:p14="http://schemas.microsoft.com/office/powerpoint/2010/main" val="487163640"/>
              </p:ext>
            </p:extLst>
          </p:nvPr>
        </p:nvGraphicFramePr>
        <p:xfrm>
          <a:off x="2698863" y="5253020"/>
          <a:ext cx="3170437" cy="910035"/>
        </p:xfrm>
        <a:graphic>
          <a:graphicData uri="http://schemas.openxmlformats.org/presentationml/2006/ole">
            <mc:AlternateContent xmlns:mc="http://schemas.openxmlformats.org/markup-compatibility/2006">
              <mc:Choice xmlns:v="urn:schemas-microsoft-com:vml" Requires="v">
                <p:oleObj spid="_x0000_s34873" name="Equation" r:id="rId4" imgW="1371600" imgH="393480" progId="Equation.DSMT4">
                  <p:embed/>
                </p:oleObj>
              </mc:Choice>
              <mc:Fallback>
                <p:oleObj name="Equation" r:id="rId4" imgW="1371600" imgH="393480" progId="Equation.DSMT4">
                  <p:embed/>
                  <p:pic>
                    <p:nvPicPr>
                      <p:cNvPr id="0" name=""/>
                      <p:cNvPicPr/>
                      <p:nvPr/>
                    </p:nvPicPr>
                    <p:blipFill>
                      <a:blip r:embed="rId5"/>
                      <a:stretch>
                        <a:fillRect/>
                      </a:stretch>
                    </p:blipFill>
                    <p:spPr>
                      <a:xfrm>
                        <a:off x="2698863" y="5253020"/>
                        <a:ext cx="3170437" cy="910035"/>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Multiple Regression Output (2 of 2)</a:t>
            </a:r>
            <a:endParaRPr lang="en-US" dirty="0"/>
          </a:p>
        </p:txBody>
      </p:sp>
      <p:pic>
        <p:nvPicPr>
          <p:cNvPr id="10" name="Picture 3" descr="A text reads, lesser than mymodel equals lm open parenthesis Active is similar to Rest plus Hgt plus Sex, dataequalsPulse close parenthesis.&#10;Lesser than summary open parenthesis mymodel close parenthesis.&#10;A table below shows data in five columns and four rows. &#10;The column head of the table reads: Estimate, Std. Error, t value, Pr open parenthesis lesser than absolute value of t close parenthesis.&#10;Row 1: open parenthesis Intercept close parenthesis - Estimate, negative 6.3726; Std. Error, 30.8934; t value, negative 0.206; Pr open parenthesis lesser than absolute value of t close parenthesis, 0.837.&#10;Row 2: Rest - Estimate, 1.1300; Std. Error, 0.1023; t value, 11.042; Pr open parenthesis lesser than absolute value of t close parenthesis, greater than 2eminus16 three asterisks.&#10;Row 3: Hgt - Estimate, 0.2685; Std. Error, 0.4074; t value, 0.659; Pr open parenthesis lesser than absolute value of t close parenthesis, 0.511. &#10;Row 4: Sex - Estimate, 4.4610; Std. Error, 2.9947; t value, 1.490; Pr open parenthesis lesser than absolute value of t close parenthesis, 0.138. &#10;A text below the table reads, Residual standard error: 15.01 on 228 degrees of freedom, Multiple R-squared: 0.3724, Adjusted R-squared: 0.3641. F-statistic:  45.1 on 3 and 228 DF,  p-value: greater than 2.2eminus16. (The text Multiple R-squared: 0.3724 is highlighted.)"/>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38200" y="1600200"/>
            <a:ext cx="7029450" cy="311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4953000"/>
            <a:ext cx="8673738" cy="1107162"/>
          </a:xfrm>
        </p:spPr>
        <p:txBody>
          <a:bodyPr>
            <a:normAutofit/>
          </a:bodyPr>
          <a:lstStyle/>
          <a:p>
            <a:pPr marL="0" indent="0">
              <a:buNone/>
            </a:pPr>
            <a:r>
              <a:rPr lang="en-US" dirty="0" smtClean="0"/>
              <a:t>37.2% of the variability in active pulse rates is explained by the linear combination of Rest, Hgt, and Gender.</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Section 3.2</a:t>
            </a:r>
            <a:endParaRPr lang="en-US" dirty="0"/>
          </a:p>
        </p:txBody>
      </p:sp>
      <p:sp>
        <p:nvSpPr>
          <p:cNvPr id="3" name="Content Placeholder 2"/>
          <p:cNvSpPr>
            <a:spLocks noGrp="1"/>
          </p:cNvSpPr>
          <p:nvPr>
            <p:ph sz="quarter" idx="10"/>
          </p:nvPr>
        </p:nvSpPr>
        <p:spPr>
          <a:xfrm>
            <a:off x="152400" y="1447800"/>
            <a:ext cx="8763000" cy="4800600"/>
          </a:xfrm>
        </p:spPr>
        <p:txBody>
          <a:bodyPr>
            <a:normAutofit/>
          </a:bodyPr>
          <a:lstStyle/>
          <a:p>
            <a:pPr>
              <a:spcBef>
                <a:spcPts val="624"/>
              </a:spcBef>
              <a:buNone/>
            </a:pPr>
            <a:r>
              <a:rPr lang="en-US" altLang="en-US" dirty="0" smtClean="0">
                <a:sym typeface="Symbol" panose="05050102010706020507" pitchFamily="18" charset="2"/>
              </a:rPr>
              <a:t>Multiple Regression</a:t>
            </a:r>
          </a:p>
          <a:p>
            <a:pPr indent="-114300">
              <a:spcBef>
                <a:spcPts val="624"/>
              </a:spcBef>
              <a:buNone/>
            </a:pPr>
            <a:r>
              <a:rPr lang="en-US" altLang="en-US" dirty="0" smtClean="0">
                <a:sym typeface="Symbol" panose="05050102010706020507" pitchFamily="18" charset="2"/>
              </a:rPr>
              <a:t>Inference in Multiple Regression</a:t>
            </a:r>
          </a:p>
          <a:p>
            <a:pPr indent="-114300">
              <a:spcBef>
                <a:spcPts val="624"/>
              </a:spcBef>
              <a:buNone/>
            </a:pPr>
            <a:r>
              <a:rPr lang="en-US" altLang="en-US" dirty="0" smtClean="0">
                <a:sym typeface="Symbol" panose="05050102010706020507" pitchFamily="18" charset="2"/>
              </a:rPr>
              <a:t>Partitioning Variability</a:t>
            </a:r>
          </a:p>
          <a:p>
            <a:pPr indent="-114300">
              <a:spcBef>
                <a:spcPts val="624"/>
              </a:spcBef>
              <a:buNone/>
            </a:pPr>
            <a:r>
              <a:rPr lang="en-US" altLang="en-US" dirty="0" smtClean="0">
                <a:sym typeface="Symbol" panose="05050102010706020507" pitchFamily="18" charset="2"/>
              </a:rPr>
              <a:t>Adjusted R</a:t>
            </a:r>
            <a:r>
              <a:rPr lang="en-US" altLang="en-US" baseline="30000" dirty="0" smtClean="0">
                <a:sym typeface="Symbol" panose="05050102010706020507" pitchFamily="18" charset="2"/>
              </a:rPr>
              <a:t>2</a:t>
            </a:r>
          </a:p>
          <a:p>
            <a:pPr>
              <a:spcBef>
                <a:spcPts val="624"/>
              </a:spcBef>
              <a:buNone/>
            </a:pPr>
            <a:r>
              <a:rPr lang="en-US" altLang="en-US" dirty="0" smtClean="0">
                <a:sym typeface="Symbol" panose="05050102010706020507" pitchFamily="18" charset="2"/>
              </a:rPr>
              <a:t>CI, PI for Multiple Regression</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ea typeface="ＭＳ Ｐゴシック" panose="020B0600070205080204" pitchFamily="34" charset="-128"/>
              </a:rPr>
              <a:t>Why Do We Call It </a:t>
            </a:r>
            <a:r>
              <a:rPr lang="en-US" altLang="en-US" dirty="0" smtClean="0">
                <a:ea typeface="ＭＳ Ｐゴシック" panose="020B0600070205080204" pitchFamily="34" charset="-128"/>
              </a:rPr>
              <a:t>R</a:t>
            </a:r>
            <a:r>
              <a:rPr lang="en-US" altLang="en-US" baseline="30000" dirty="0" smtClean="0">
                <a:ea typeface="ＭＳ Ｐゴシック" panose="020B0600070205080204" pitchFamily="34" charset="-128"/>
              </a:rPr>
              <a:t>2</a:t>
            </a:r>
            <a:r>
              <a:rPr lang="en-US" altLang="en-US" dirty="0" smtClean="0">
                <a:ea typeface="ＭＳ Ｐゴシック" panose="020B0600070205080204" pitchFamily="34" charset="-128"/>
              </a:rPr>
              <a:t>? (1 of 2)</a:t>
            </a:r>
            <a:endParaRPr lang="en-US" dirty="0"/>
          </a:p>
        </p:txBody>
      </p:sp>
      <p:graphicFrame>
        <p:nvGraphicFramePr>
          <p:cNvPr id="8" name="Object 7" descr="An equation reads, R superscript 2 equals SSModel over SSTotal."/>
          <p:cNvGraphicFramePr>
            <a:graphicFrameLocks noGrp="1" noChangeAspect="1"/>
          </p:cNvGraphicFramePr>
          <p:nvPr>
            <p:extLst>
              <p:ext uri="{D42A27DB-BD31-4B8C-83A1-F6EECF244321}">
                <p14:modId xmlns:p14="http://schemas.microsoft.com/office/powerpoint/2010/main" val="1474138620"/>
              </p:ext>
            </p:extLst>
          </p:nvPr>
        </p:nvGraphicFramePr>
        <p:xfrm>
          <a:off x="3048000" y="1524000"/>
          <a:ext cx="2347913" cy="892175"/>
        </p:xfrm>
        <a:graphic>
          <a:graphicData uri="http://schemas.openxmlformats.org/presentationml/2006/ole">
            <mc:AlternateContent xmlns:mc="http://schemas.openxmlformats.org/markup-compatibility/2006">
              <mc:Choice xmlns:v="urn:schemas-microsoft-com:vml" Requires="v">
                <p:oleObj spid="_x0000_s26714" name="Equation" r:id="rId3" imgW="1040948" imgH="393529" progId="Equation.DSMT4">
                  <p:embed/>
                </p:oleObj>
              </mc:Choice>
              <mc:Fallback>
                <p:oleObj name="Equation" r:id="rId3" imgW="1040948" imgH="393529" progId="Equation.DSMT4">
                  <p:embed/>
                  <p:pic>
                    <p:nvPicPr>
                      <p:cNvPr id="0" name="Object 2" descr="R squared equals SSModel over SSTotal"/>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1524000"/>
                        <a:ext cx="234791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Content Placeholder 4"/>
          <p:cNvSpPr>
            <a:spLocks noGrp="1"/>
          </p:cNvSpPr>
          <p:nvPr>
            <p:ph sz="quarter" idx="10"/>
          </p:nvPr>
        </p:nvSpPr>
        <p:spPr>
          <a:xfrm>
            <a:off x="304801" y="2590800"/>
            <a:ext cx="8382000" cy="3352800"/>
          </a:xfrm>
        </p:spPr>
        <p:txBody>
          <a:bodyPr>
            <a:normAutofit/>
          </a:bodyPr>
          <a:lstStyle/>
          <a:p>
            <a:pPr marL="0" indent="0">
              <a:buNone/>
            </a:pPr>
            <a:r>
              <a:rPr lang="en-US" altLang="en-US" dirty="0"/>
              <a:t>For a simple linear model</a:t>
            </a:r>
            <a:r>
              <a:rPr lang="en-US" altLang="en-US" dirty="0" smtClean="0"/>
              <a:t>:</a:t>
            </a:r>
          </a:p>
          <a:p>
            <a:pPr marL="452437" lvl="1" indent="0">
              <a:buNone/>
            </a:pPr>
            <a:r>
              <a:rPr lang="en-US" altLang="en-US" dirty="0"/>
              <a:t>If </a:t>
            </a:r>
            <a:r>
              <a:rPr lang="en-US" altLang="en-US" i="1" dirty="0"/>
              <a:t>r</a:t>
            </a:r>
            <a:r>
              <a:rPr lang="en-US" altLang="en-US" dirty="0"/>
              <a:t> is the correlation between </a:t>
            </a:r>
            <a:r>
              <a:rPr lang="en-US" altLang="en-US" i="1" dirty="0"/>
              <a:t>X</a:t>
            </a:r>
            <a:r>
              <a:rPr lang="en-US" altLang="en-US" dirty="0"/>
              <a:t> and </a:t>
            </a:r>
            <a:r>
              <a:rPr lang="en-US" altLang="en-US" i="1" dirty="0"/>
              <a:t>Y</a:t>
            </a:r>
            <a:r>
              <a:rPr lang="en-US" altLang="en-US" dirty="0">
                <a:sym typeface="Symbol" panose="05050102010706020507" pitchFamily="18" charset="2"/>
              </a:rPr>
              <a:t> then</a:t>
            </a:r>
            <a:r>
              <a:rPr lang="en-US" altLang="en-US" dirty="0"/>
              <a:t> </a:t>
            </a:r>
            <a:r>
              <a:rPr lang="en-US" altLang="en-US" i="1" dirty="0"/>
              <a:t>r</a:t>
            </a:r>
            <a:r>
              <a:rPr lang="en-US" altLang="en-US" i="1" baseline="30000" dirty="0"/>
              <a:t>2</a:t>
            </a:r>
            <a:r>
              <a:rPr lang="en-US" altLang="en-US" i="1" dirty="0"/>
              <a:t>=R</a:t>
            </a:r>
            <a:r>
              <a:rPr lang="en-US" altLang="en-US" i="1" baseline="30000" dirty="0"/>
              <a:t>2</a:t>
            </a:r>
            <a:r>
              <a:rPr lang="en-US" altLang="en-US" i="1" dirty="0" smtClean="0"/>
              <a:t>.</a:t>
            </a:r>
          </a:p>
          <a:p>
            <a:pPr marL="0" indent="0">
              <a:buNone/>
            </a:pPr>
            <a:endParaRPr lang="en-US" altLang="en-US" dirty="0" smtClean="0"/>
          </a:p>
          <a:p>
            <a:pPr marL="0" indent="0">
              <a:buNone/>
            </a:pPr>
            <a:r>
              <a:rPr lang="en-US" altLang="en-US" dirty="0" smtClean="0"/>
              <a:t>Does </a:t>
            </a:r>
            <a:r>
              <a:rPr lang="en-US" altLang="en-US" dirty="0"/>
              <a:t>this make sense for multiple regression</a:t>
            </a:r>
            <a:r>
              <a:rPr lang="en-US" altLang="en-US" dirty="0" smtClean="0"/>
              <a:t>?</a:t>
            </a:r>
          </a:p>
          <a:p>
            <a:pPr marL="452437" lvl="1" indent="0">
              <a:buNone/>
            </a:pPr>
            <a:r>
              <a:rPr lang="en-US" altLang="en-US" dirty="0"/>
              <a:t>Each predictor has a different correlation with </a:t>
            </a:r>
            <a:r>
              <a:rPr lang="en-US" altLang="en-US" i="1" dirty="0"/>
              <a:t>Y</a:t>
            </a:r>
            <a:r>
              <a:rPr lang="en-US" altLang="en-US" i="1" dirty="0" smtClean="0"/>
              <a:t>.</a:t>
            </a:r>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ea typeface="ＭＳ Ｐゴシック" panose="020B0600070205080204" pitchFamily="34" charset="-128"/>
              </a:rPr>
              <a:t>Why do we call it R</a:t>
            </a:r>
            <a:r>
              <a:rPr lang="en-US" altLang="en-US" baseline="30000" dirty="0">
                <a:ea typeface="ＭＳ Ｐゴシック" panose="020B0600070205080204" pitchFamily="34" charset="-128"/>
              </a:rPr>
              <a:t>2</a:t>
            </a:r>
            <a:r>
              <a:rPr lang="en-US" altLang="en-US" dirty="0" smtClean="0">
                <a:ea typeface="ＭＳ Ｐゴシック" panose="020B0600070205080204" pitchFamily="34" charset="-128"/>
              </a:rPr>
              <a:t>? (2 of 2)</a:t>
            </a:r>
            <a:endParaRPr lang="en-US" dirty="0"/>
          </a:p>
        </p:txBody>
      </p:sp>
      <p:graphicFrame>
        <p:nvGraphicFramePr>
          <p:cNvPr id="11" name="Object 10" descr="Another way to get R superscript 2: Compute the correlation r between the y values and the predicted y hat values, then: r superscript 2 equals R superscript 2.&#10;The next line reads, For a simple model: Y hat equals beta hat subscript 0 plus beta hat subscript 1 X.&#10;A right arrow absolute value of Corr open parenthesis X, Y close parenthesis equals Corr open parenthesis Y hat, Y close parenthesis."/>
          <p:cNvGraphicFramePr>
            <a:graphicFrameLocks noGrp="1" noChangeAspect="1"/>
          </p:cNvGraphicFramePr>
          <p:nvPr>
            <p:extLst>
              <p:ext uri="{D42A27DB-BD31-4B8C-83A1-F6EECF244321}">
                <p14:modId xmlns:p14="http://schemas.microsoft.com/office/powerpoint/2010/main" val="2355084576"/>
              </p:ext>
            </p:extLst>
          </p:nvPr>
        </p:nvGraphicFramePr>
        <p:xfrm>
          <a:off x="338138" y="1633538"/>
          <a:ext cx="7656512" cy="2778125"/>
        </p:xfrm>
        <a:graphic>
          <a:graphicData uri="http://schemas.openxmlformats.org/presentationml/2006/ole">
            <mc:AlternateContent xmlns:mc="http://schemas.openxmlformats.org/markup-compatibility/2006">
              <mc:Choice xmlns:v="urn:schemas-microsoft-com:vml" Requires="v">
                <p:oleObj spid="_x0000_s36914" name="Equation" r:id="rId3" imgW="3263760" imgH="1269720" progId="Equation.DSMT4">
                  <p:embed/>
                </p:oleObj>
              </mc:Choice>
              <mc:Fallback>
                <p:oleObj name="Equation" r:id="rId3" imgW="3263760" imgH="1269720" progId="Equation.DSMT4">
                  <p:embed/>
                  <p:pic>
                    <p:nvPicPr>
                      <p:cNvPr id="0" name="Object 7" descr="Another way to get R squared: Compute the correlation n r between the y values and the predicted y hat values, then : r squared equals R For simple model : y hat equals Beta subscript 0 plus Beta subscript 1 times X&#10; implies absolute value of Corr (x, y) equals Corr (y hat, y)"/>
                      <p:cNvPicPr>
                        <a:picLocks noGrp="1" noChangeAspect="1" noChangeArrowheads="1"/>
                      </p:cNvPicPr>
                      <p:nvPr/>
                    </p:nvPicPr>
                    <p:blipFill>
                      <a:blip r:embed="rId4"/>
                      <a:srcRect/>
                      <a:stretch>
                        <a:fillRect/>
                      </a:stretch>
                    </p:blipFill>
                    <p:spPr bwMode="auto">
                      <a:xfrm>
                        <a:off x="338138" y="1633538"/>
                        <a:ext cx="7656512" cy="277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786630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What Makes a Good Model?</a:t>
            </a:r>
            <a:endParaRPr lang="en-US" dirty="0"/>
          </a:p>
        </p:txBody>
      </p:sp>
      <p:pic>
        <p:nvPicPr>
          <p:cNvPr id="27650" name="Picture 2" descr="An illustration explains what makes a good model. A dialog box on the left reads, High R superscript 2, Small SSE, Large ANOVA F one below the other. Another dialog box on the right reads, Strong t-tests, Good predictors, Parsimony one below the other. A callout reading Trade-off points toward the two dialog boxes. A text below the left dialog box reads, Put in predictors. A text below the right dialog box reads, Take out predictors."/>
          <p:cNvPicPr>
            <a:picLocks noGrp="1" noChangeAspect="1" noChangeArrowheads="1"/>
          </p:cNvPicPr>
          <p:nvPr>
            <p:ph type="pic" sz="quarter" idx="11"/>
          </p:nvPr>
        </p:nvPicPr>
        <p:blipFill>
          <a:blip r:embed="rId2" cstate="print"/>
          <a:stretch>
            <a:fillRect/>
          </a:stretch>
        </p:blipFill>
        <p:spPr bwMode="auto">
          <a:xfrm>
            <a:off x="442912" y="1463566"/>
            <a:ext cx="8396288" cy="4632434"/>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smtClean="0"/>
              <a:t>Two purposes for regression: (1) to model and understand; (2) to predict.</a:t>
            </a:r>
            <a:endParaRPr lang="en-US" dirty="0"/>
          </a:p>
        </p:txBody>
      </p:sp>
      <p:sp>
        <p:nvSpPr>
          <p:cNvPr id="3" name="Content Placeholder 2"/>
          <p:cNvSpPr>
            <a:spLocks noGrp="1"/>
          </p:cNvSpPr>
          <p:nvPr>
            <p:ph idx="1"/>
          </p:nvPr>
        </p:nvSpPr>
        <p:spPr>
          <a:xfrm>
            <a:off x="243114" y="1415142"/>
            <a:ext cx="8672286" cy="4757058"/>
          </a:xfrm>
        </p:spPr>
        <p:txBody>
          <a:bodyPr/>
          <a:lstStyle/>
          <a:p>
            <a:pPr marL="514350" indent="-514350">
              <a:buFont typeface="+mj-lt"/>
              <a:buAutoNum type="arabicParenR"/>
            </a:pPr>
            <a:r>
              <a:rPr lang="en-US" altLang="en-US" dirty="0" smtClean="0">
                <a:sym typeface="Wingdings" panose="05000000000000000000" pitchFamily="2" charset="2"/>
              </a:rPr>
              <a:t> parsimony, construct a simple model</a:t>
            </a:r>
          </a:p>
          <a:p>
            <a:pPr marL="514350" indent="-514350">
              <a:buFont typeface="+mj-lt"/>
              <a:buAutoNum type="arabicParenR"/>
            </a:pPr>
            <a:r>
              <a:rPr lang="en-US" altLang="en-US" dirty="0" smtClean="0">
                <a:sym typeface="Wingdings" panose="05000000000000000000" pitchFamily="2" charset="2"/>
              </a:rPr>
              <a:t> increase R</a:t>
            </a:r>
            <a:r>
              <a:rPr lang="en-US" altLang="en-US" baseline="30000" dirty="0" smtClean="0">
                <a:sym typeface="Wingdings" panose="05000000000000000000" pitchFamily="2" charset="2"/>
              </a:rPr>
              <a:t>2</a:t>
            </a:r>
            <a:r>
              <a:rPr lang="en-US" altLang="en-US" dirty="0" smtClean="0">
                <a:sym typeface="Wingdings" panose="05000000000000000000" pitchFamily="2" charset="2"/>
              </a:rPr>
              <a:t>, construct a complex model</a:t>
            </a:r>
          </a:p>
          <a:p>
            <a:pPr marL="0" indent="0">
              <a:buNone/>
            </a:pPr>
            <a:endParaRPr lang="en-US" altLang="en-US" dirty="0" smtClean="0"/>
          </a:p>
          <a:p>
            <a:pPr marL="0" indent="0">
              <a:buNone/>
            </a:pPr>
            <a:r>
              <a:rPr lang="en-US" altLang="en-US" dirty="0" smtClean="0"/>
              <a:t>But </a:t>
            </a:r>
            <a:r>
              <a:rPr lang="en-US" altLang="en-US" dirty="0" smtClean="0"/>
              <a:t>can we believe that a model will yield good predictions for points that weren’</a:t>
            </a:r>
            <a:r>
              <a:rPr lang="en-US" altLang="ja-JP" dirty="0" smtClean="0"/>
              <a:t>t used to fit the model in the first place?</a:t>
            </a:r>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Adding additional predictors will:</a:t>
            </a:r>
            <a:endParaRPr lang="en-US" dirty="0"/>
          </a:p>
        </p:txBody>
      </p:sp>
      <p:sp>
        <p:nvSpPr>
          <p:cNvPr id="3" name="Content Placeholder 2"/>
          <p:cNvSpPr>
            <a:spLocks noGrp="1"/>
          </p:cNvSpPr>
          <p:nvPr>
            <p:ph sz="quarter" idx="10"/>
          </p:nvPr>
        </p:nvSpPr>
        <p:spPr>
          <a:xfrm>
            <a:off x="247304" y="1407392"/>
            <a:ext cx="8591895" cy="4688607"/>
          </a:xfrm>
        </p:spPr>
        <p:txBody>
          <a:bodyPr>
            <a:normAutofit/>
          </a:bodyPr>
          <a:lstStyle/>
          <a:p>
            <a:pPr marL="0" indent="0" algn="ctr">
              <a:buNone/>
            </a:pPr>
            <a:r>
              <a:rPr lang="en-US" altLang="en-US" dirty="0"/>
              <a:t>Increase </a:t>
            </a:r>
            <a:r>
              <a:rPr lang="en-US" altLang="en-US" i="1" dirty="0"/>
              <a:t>SSModel</a:t>
            </a:r>
          </a:p>
          <a:p>
            <a:pPr marL="0" indent="0" algn="ctr">
              <a:buNone/>
            </a:pPr>
            <a:r>
              <a:rPr lang="en-US" altLang="en-US" dirty="0"/>
              <a:t>Decrease </a:t>
            </a:r>
            <a:r>
              <a:rPr lang="en-US" altLang="en-US" i="1" dirty="0"/>
              <a:t>SSE</a:t>
            </a:r>
          </a:p>
          <a:p>
            <a:pPr marL="0" indent="0" algn="ctr">
              <a:buNone/>
            </a:pPr>
            <a:r>
              <a:rPr lang="en-US" altLang="en-US" dirty="0"/>
              <a:t>Increase </a:t>
            </a:r>
            <a:r>
              <a:rPr lang="en-US" altLang="en-US" i="1" dirty="0" smtClean="0"/>
              <a:t>R</a:t>
            </a:r>
            <a:r>
              <a:rPr lang="en-US" altLang="en-US" baseline="30000" dirty="0" smtClean="0"/>
              <a:t>2</a:t>
            </a:r>
          </a:p>
          <a:p>
            <a:pPr marL="0" indent="0" algn="ctr">
              <a:buNone/>
            </a:pPr>
            <a:endParaRPr lang="en-US" altLang="en-US" dirty="0" smtClean="0"/>
          </a:p>
          <a:p>
            <a:pPr marL="0" indent="0" algn="ctr">
              <a:buNone/>
            </a:pPr>
            <a:r>
              <a:rPr lang="en-US" altLang="en-US" dirty="0" smtClean="0"/>
              <a:t>But </a:t>
            </a:r>
            <a:r>
              <a:rPr lang="en-US" altLang="en-US" dirty="0"/>
              <a:t>is the increase in </a:t>
            </a:r>
            <a:r>
              <a:rPr lang="en-US" altLang="en-US" i="1" dirty="0"/>
              <a:t>R</a:t>
            </a:r>
            <a:r>
              <a:rPr lang="en-US" altLang="en-US" baseline="30000" dirty="0"/>
              <a:t>2</a:t>
            </a:r>
            <a:r>
              <a:rPr lang="en-US" altLang="en-US" dirty="0"/>
              <a:t> worth it</a:t>
            </a:r>
            <a:r>
              <a:rPr lang="en-US" altLang="en-US" dirty="0" smtClean="0"/>
              <a:t>?</a:t>
            </a:r>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Adjusted R</a:t>
            </a:r>
            <a:r>
              <a:rPr lang="en-US" baseline="30000" dirty="0" smtClean="0"/>
              <a:t>2</a:t>
            </a:r>
            <a:endParaRPr lang="en-US" dirty="0"/>
          </a:p>
        </p:txBody>
      </p:sp>
      <p:graphicFrame>
        <p:nvGraphicFramePr>
          <p:cNvPr id="28675" name="Object 3" descr="Recall: R superscript 2 equals SSModel over SSTotal equals 1 minus SSE over SSTotal.&#10;The next line reads, R superscript 2 subscript adj equals 1 minus SSE over open parenthesis n minus k minus 1 close parenthesis over SSTotal over open parenthesis n minus 1 close parenthesis equals 1 minus sigma hat superscript 1 subscript varepsilon over S superscript 2 subscript y."/>
          <p:cNvGraphicFramePr>
            <a:graphicFrameLocks noChangeAspect="1"/>
          </p:cNvGraphicFramePr>
          <p:nvPr>
            <p:extLst>
              <p:ext uri="{D42A27DB-BD31-4B8C-83A1-F6EECF244321}">
                <p14:modId xmlns:p14="http://schemas.microsoft.com/office/powerpoint/2010/main" val="2328136055"/>
              </p:ext>
            </p:extLst>
          </p:nvPr>
        </p:nvGraphicFramePr>
        <p:xfrm>
          <a:off x="596107" y="1759888"/>
          <a:ext cx="6270625" cy="2241262"/>
        </p:xfrm>
        <a:graphic>
          <a:graphicData uri="http://schemas.openxmlformats.org/presentationml/2006/ole">
            <mc:AlternateContent xmlns:mc="http://schemas.openxmlformats.org/markup-compatibility/2006">
              <mc:Choice xmlns:v="urn:schemas-microsoft-com:vml" Requires="v">
                <p:oleObj spid="_x0000_s28756" name="Equation" r:id="rId3" imgW="2489040" imgH="888840" progId="Equation.DSMT4">
                  <p:embed/>
                </p:oleObj>
              </mc:Choice>
              <mc:Fallback>
                <p:oleObj name="Equation" r:id="rId3" imgW="2489040" imgH="888840" progId="Equation.DSMT4">
                  <p:embed/>
                  <p:pic>
                    <p:nvPicPr>
                      <p:cNvPr id="0" name="Picture 3"/>
                      <p:cNvPicPr>
                        <a:picLocks noChangeAspect="1" noChangeArrowheads="1"/>
                      </p:cNvPicPr>
                      <p:nvPr/>
                    </p:nvPicPr>
                    <p:blipFill>
                      <a:blip r:embed="rId4"/>
                      <a:srcRect/>
                      <a:stretch>
                        <a:fillRect/>
                      </a:stretch>
                    </p:blipFill>
                    <p:spPr bwMode="auto">
                      <a:xfrm>
                        <a:off x="596107" y="1759888"/>
                        <a:ext cx="6270625" cy="2241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Content Placeholder 5"/>
          <p:cNvSpPr>
            <a:spLocks noGrp="1"/>
          </p:cNvSpPr>
          <p:nvPr>
            <p:ph sz="quarter" idx="10"/>
          </p:nvPr>
        </p:nvSpPr>
        <p:spPr>
          <a:xfrm>
            <a:off x="222195" y="5036058"/>
            <a:ext cx="8617005" cy="555477"/>
          </a:xfrm>
        </p:spPr>
        <p:txBody>
          <a:bodyPr>
            <a:normAutofit/>
          </a:bodyPr>
          <a:lstStyle/>
          <a:p>
            <a:pPr>
              <a:buNone/>
            </a:pPr>
            <a:r>
              <a:rPr lang="en-US" dirty="0" smtClean="0"/>
              <a:t>(adjusts for the number of predictors in the model)</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Multiple Regression Output</a:t>
            </a:r>
            <a:endParaRPr lang="en-US" dirty="0"/>
          </a:p>
        </p:txBody>
      </p:sp>
      <p:pic>
        <p:nvPicPr>
          <p:cNvPr id="7" name="Picture 2" descr="A text reads, lesser than mymodel equals lm open parenthesis Active is similar to Rest plus Hgt plus Sex, dataequalsPulse close parenthesis.&#10;Lesser than summary open parenthesis mymodel close parenthesis.&#10;A table below shows data in five columns and four rows.&#10;The column head of the table reads: Estimate, Std. Error, t value, Pr open parenthesis lesser than absolute value of t close parenthesis.&#10;Row 1: open parenthesis Intercept close parenthesis - Estimate, negative 6.3726; Std. Error, 30.8934; t value, negative 0.206; Pr open parenthesis lesser than absolute value of t close parenthesis, 0.837.&#10;Row 2: Rest - Estimate, 1.1300; Std. Error, 0.1023; t value, 11.042; Pr open parenthesis lesser than absolute value of t close parenthesis, greater than 2eminus16 three asterisks.&#10;Row 3: Hgt - Estimate, 0.2685; Std. Error, 0.4074; t value, 0.659; Pr open parenthesis lesser than absolute value of t close parenthesis, 0.511. &#10;Row 4: Sex - Estimate, 4.4610; Std. Error, 2.9947; t value, 1.490; Pr open parenthesis lesser than absolute value of t close parenthesis, 0.138. &#10;A text below the table reads, Residual standard error: 15.01 on 228 degrees of freedom, Multiple R-squared: 0.3724, Adjusted R-squared: 0.3641. F-statistic:  45.1 on 3 and 228 DF, p-value: greater than 2.2eminus16. (The text Adjusted R-squared: 0.3641 is highlighted.)"/>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97718" y="1423987"/>
            <a:ext cx="7596188" cy="3300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4961832"/>
            <a:ext cx="8673738" cy="981768"/>
          </a:xfrm>
        </p:spPr>
        <p:txBody>
          <a:bodyPr>
            <a:normAutofit/>
          </a:bodyPr>
          <a:lstStyle/>
          <a:p>
            <a:pPr marL="0" indent="0">
              <a:buNone/>
            </a:pPr>
            <a:r>
              <a:rPr lang="en-US" dirty="0" smtClean="0"/>
              <a:t>Adjusted R</a:t>
            </a:r>
            <a:r>
              <a:rPr lang="en-US" baseline="30000" dirty="0" smtClean="0"/>
              <a:t>2</a:t>
            </a:r>
            <a:r>
              <a:rPr lang="en-US" dirty="0" smtClean="0"/>
              <a:t> is useful for comparing effectiveness of models with different numbers of predictors.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CI’</a:t>
            </a:r>
            <a:r>
              <a:rPr lang="en-US" altLang="ja-JP" dirty="0" smtClean="0">
                <a:ea typeface="ＭＳ Ｐゴシック" panose="020B0600070205080204" pitchFamily="34" charset="-128"/>
              </a:rPr>
              <a:t>s and PI’s for Y</a:t>
            </a:r>
            <a:endParaRPr lang="en-US" dirty="0"/>
          </a:p>
        </p:txBody>
      </p:sp>
      <p:sp>
        <p:nvSpPr>
          <p:cNvPr id="3" name="Content Placeholder 2"/>
          <p:cNvSpPr>
            <a:spLocks noGrp="1"/>
          </p:cNvSpPr>
          <p:nvPr>
            <p:ph idx="1"/>
          </p:nvPr>
        </p:nvSpPr>
        <p:spPr>
          <a:xfrm>
            <a:off x="243114" y="1415142"/>
            <a:ext cx="8610600" cy="947058"/>
          </a:xfrm>
        </p:spPr>
        <p:txBody>
          <a:bodyPr>
            <a:normAutofit/>
          </a:bodyPr>
          <a:lstStyle/>
          <a:p>
            <a:pPr marL="0" indent="0">
              <a:buNone/>
            </a:pPr>
            <a:r>
              <a:rPr lang="en-US" altLang="en-US" dirty="0"/>
              <a:t>Recall: For a simple linear model (SLM), when we predict </a:t>
            </a:r>
            <a:r>
              <a:rPr lang="en-US" altLang="en-US" i="1" dirty="0"/>
              <a:t>Y</a:t>
            </a:r>
            <a:r>
              <a:rPr lang="en-US" altLang="en-US" dirty="0"/>
              <a:t> for a particular value </a:t>
            </a:r>
            <a:r>
              <a:rPr lang="en-US" altLang="en-US" dirty="0" smtClean="0"/>
              <a:t>of </a:t>
            </a:r>
            <a:r>
              <a:rPr lang="en-US" altLang="en-US" i="1" dirty="0" smtClean="0"/>
              <a:t>X </a:t>
            </a:r>
            <a:r>
              <a:rPr lang="en-US" altLang="en-US" dirty="0" smtClean="0"/>
              <a:t>= </a:t>
            </a:r>
            <a:r>
              <a:rPr lang="en-US" altLang="en-US" i="1" dirty="0" smtClean="0"/>
              <a:t>x</a:t>
            </a:r>
            <a:r>
              <a:rPr lang="en-US" altLang="en-US" dirty="0" smtClean="0"/>
              <a:t>*</a:t>
            </a:r>
            <a:endParaRPr lang="en-US" i="1" dirty="0"/>
          </a:p>
        </p:txBody>
      </p:sp>
      <p:pic>
        <p:nvPicPr>
          <p:cNvPr id="11" name="Picture 2" descr="Open parenthesis 1 close parenthesis CI for mu subscript Y, where is the average Y for all with X equals x asterisk? An equation on the right reads, y hat plus or minus t asterisk sigma hat subscript varepsilon square root of 1 over n plus open parenthesis x asterisk minus x bar close parenthesis superscript 2 over SSX.&#10;Open parenthesis 2 close parenthesis PI for Individual Y, where are most Y’s when X equals x asterisk? An equation on the right reads, y hat plus or minus t asterisk sigma hat subscript varepsilon square root of 1 plus 1 over n plus open parenthesis x asterisk minus x bar close parenthesis superscript 2 over SSX."/>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34123" y="2591047"/>
            <a:ext cx="6998596" cy="2551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5490808"/>
            <a:ext cx="8673738" cy="503802"/>
          </a:xfrm>
        </p:spPr>
        <p:txBody>
          <a:bodyPr>
            <a:normAutofit/>
          </a:bodyPr>
          <a:lstStyle/>
          <a:p>
            <a:pPr algn="ctr">
              <a:buNone/>
            </a:pPr>
            <a:r>
              <a:rPr lang="en-US" altLang="en-US" dirty="0" smtClean="0"/>
              <a:t>What about predicting </a:t>
            </a:r>
            <a:r>
              <a:rPr lang="en-US" altLang="en-US" i="1" dirty="0" smtClean="0"/>
              <a:t>Y</a:t>
            </a:r>
            <a:r>
              <a:rPr lang="en-US" altLang="en-US" dirty="0" smtClean="0"/>
              <a:t> with multiple </a:t>
            </a:r>
            <a:r>
              <a:rPr lang="en-US" altLang="en-US" i="1" dirty="0" smtClean="0"/>
              <a:t>X</a:t>
            </a:r>
            <a:r>
              <a:rPr lang="en-US" altLang="en-US" i="1" baseline="-25000" dirty="0" smtClean="0"/>
              <a:t>i</a:t>
            </a:r>
            <a:r>
              <a:rPr lang="en-US" altLang="en-US" dirty="0" smtClean="0"/>
              <a:t>’</a:t>
            </a:r>
            <a:r>
              <a:rPr lang="en-US" altLang="ja-JP" dirty="0" smtClean="0"/>
              <a:t>s?</a:t>
            </a:r>
            <a:endParaRPr lang="en-US" altLang="en-US"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CI’</a:t>
            </a:r>
            <a:r>
              <a:rPr lang="en-US" altLang="ja-JP" dirty="0" smtClean="0">
                <a:ea typeface="ＭＳ Ｐゴシック" panose="020B0600070205080204" pitchFamily="34" charset="-128"/>
              </a:rPr>
              <a:t>s and PI’s for Multiple Regression</a:t>
            </a:r>
            <a:endParaRPr lang="en-US" dirty="0"/>
          </a:p>
        </p:txBody>
      </p:sp>
      <p:sp>
        <p:nvSpPr>
          <p:cNvPr id="3" name="Content Placeholder 2"/>
          <p:cNvSpPr>
            <a:spLocks noGrp="1"/>
          </p:cNvSpPr>
          <p:nvPr>
            <p:ph idx="1"/>
          </p:nvPr>
        </p:nvSpPr>
        <p:spPr>
          <a:xfrm>
            <a:off x="243114" y="1415142"/>
            <a:ext cx="8610600" cy="566058"/>
          </a:xfrm>
        </p:spPr>
        <p:txBody>
          <a:bodyPr>
            <a:normAutofit/>
          </a:bodyPr>
          <a:lstStyle/>
          <a:p>
            <a:pPr>
              <a:buNone/>
            </a:pPr>
            <a:r>
              <a:rPr lang="en-US" altLang="en-US" dirty="0" smtClean="0"/>
              <a:t>For a particular set of predictor values: (</a:t>
            </a:r>
            <a:r>
              <a:rPr lang="en-US" altLang="en-US" i="1" dirty="0" smtClean="0"/>
              <a:t>x</a:t>
            </a:r>
            <a:r>
              <a:rPr lang="en-US" altLang="en-US" i="1" baseline="-25000" dirty="0" smtClean="0"/>
              <a:t>1</a:t>
            </a:r>
            <a:r>
              <a:rPr lang="en-US" altLang="en-US" i="1" dirty="0" smtClean="0"/>
              <a:t>, x</a:t>
            </a:r>
            <a:r>
              <a:rPr lang="en-US" altLang="en-US" i="1" baseline="-25000" dirty="0" smtClean="0"/>
              <a:t>2</a:t>
            </a:r>
            <a:r>
              <a:rPr lang="en-US" altLang="en-US" i="1" dirty="0" smtClean="0"/>
              <a:t>, …, </a:t>
            </a:r>
            <a:r>
              <a:rPr lang="en-US" altLang="en-US" i="1" dirty="0" err="1" smtClean="0"/>
              <a:t>x</a:t>
            </a:r>
            <a:r>
              <a:rPr lang="en-US" altLang="en-US" i="1" baseline="-25000" dirty="0" err="1" smtClean="0"/>
              <a:t>k</a:t>
            </a:r>
            <a:r>
              <a:rPr lang="en-US" altLang="en-US" dirty="0" smtClean="0"/>
              <a:t>)</a:t>
            </a:r>
          </a:p>
        </p:txBody>
      </p:sp>
      <p:graphicFrame>
        <p:nvGraphicFramePr>
          <p:cNvPr id="31747" name="Object 3" descr="An equation reads, y hat equals beta hat subscript 0 plus beta hat subscript 1 x subscript 1 plus beta hat subscript 2 x subscript 2 plus ellipses beta hat subscript k x subscript k."/>
          <p:cNvGraphicFramePr>
            <a:graphicFrameLocks noChangeAspect="1"/>
          </p:cNvGraphicFramePr>
          <p:nvPr>
            <p:extLst>
              <p:ext uri="{D42A27DB-BD31-4B8C-83A1-F6EECF244321}">
                <p14:modId xmlns:p14="http://schemas.microsoft.com/office/powerpoint/2010/main" val="1810681921"/>
              </p:ext>
            </p:extLst>
          </p:nvPr>
        </p:nvGraphicFramePr>
        <p:xfrm>
          <a:off x="1930400" y="2044700"/>
          <a:ext cx="4673600" cy="560388"/>
        </p:xfrm>
        <a:graphic>
          <a:graphicData uri="http://schemas.openxmlformats.org/presentationml/2006/ole">
            <mc:AlternateContent xmlns:mc="http://schemas.openxmlformats.org/markup-compatibility/2006">
              <mc:Choice xmlns:v="urn:schemas-microsoft-com:vml" Requires="v">
                <p:oleObj spid="_x0000_s31829" name="Equation" r:id="rId3" imgW="1866600" imgH="266400" progId="Equation.DSMT4">
                  <p:embed/>
                </p:oleObj>
              </mc:Choice>
              <mc:Fallback>
                <p:oleObj name="Equation" r:id="rId3" imgW="1866600" imgH="266400" progId="Equation.DSMT4">
                  <p:embed/>
                  <p:pic>
                    <p:nvPicPr>
                      <p:cNvPr id="0" name="Picture 3"/>
                      <p:cNvPicPr>
                        <a:picLocks noChangeAspect="1" noChangeArrowheads="1"/>
                      </p:cNvPicPr>
                      <p:nvPr/>
                    </p:nvPicPr>
                    <p:blipFill>
                      <a:blip r:embed="rId4"/>
                      <a:srcRect/>
                      <a:stretch>
                        <a:fillRect/>
                      </a:stretch>
                    </p:blipFill>
                    <p:spPr bwMode="auto">
                      <a:xfrm>
                        <a:off x="1930400" y="2044700"/>
                        <a:ext cx="4673600" cy="56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9" name="Picture 42" descr="CI for mu subscript Y. An equation on the right reads, y hat plus or minus t asterisk sigma hat subscript varepsilon square root of Stuff. The equation sigma hat subscript varepsilon square root of Stuff is highlighted using a circle and a callout reading SE Fit points toward the equation. PI for Individual Y. An equation on the right reads, y hat plus or minus t asterisk sigma hat subscript varepsilon square root of 1 plus Stuff. A text between the two equations reads, d.f. equals n minus k minus l."/>
          <p:cNvPicPr>
            <a:picLocks noGrp="1" noChangeAspect="1" noChangeArrowheads="1"/>
          </p:cNvPicPr>
          <p:nvPr>
            <p:ph type="pic" sz="quarter" idx="11"/>
          </p:nvPr>
        </p:nvPicPr>
        <p:blipFill>
          <a:blip r:embed="rId5">
            <a:extLst>
              <a:ext uri="{28A0092B-C50C-407E-A947-70E740481C1C}">
                <a14:useLocalDpi xmlns:a14="http://schemas.microsoft.com/office/drawing/2010/main" val="0"/>
              </a:ext>
            </a:extLst>
          </a:blip>
          <a:stretch>
            <a:fillRect/>
          </a:stretch>
        </p:blipFill>
        <p:spPr bwMode="auto">
          <a:xfrm>
            <a:off x="955482" y="2885567"/>
            <a:ext cx="7137786" cy="2715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1624818" y="5715000"/>
            <a:ext cx="5782268" cy="533400"/>
          </a:xfrm>
        </p:spPr>
        <p:txBody>
          <a:bodyPr>
            <a:noAutofit/>
          </a:bodyPr>
          <a:lstStyle/>
          <a:p>
            <a:pPr>
              <a:buNone/>
            </a:pPr>
            <a:r>
              <a:rPr lang="en-US" dirty="0" smtClean="0"/>
              <a:t>(We’ll let software worry about “Stuff”)</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R: CI and PI for Multiple Regression</a:t>
            </a:r>
            <a:endParaRPr lang="en-US" dirty="0"/>
          </a:p>
        </p:txBody>
      </p:sp>
      <p:sp>
        <p:nvSpPr>
          <p:cNvPr id="3" name="Content Placeholder 2"/>
          <p:cNvSpPr>
            <a:spLocks noGrp="1"/>
          </p:cNvSpPr>
          <p:nvPr>
            <p:ph idx="1"/>
          </p:nvPr>
        </p:nvSpPr>
        <p:spPr>
          <a:xfrm>
            <a:off x="243114" y="1415142"/>
            <a:ext cx="8610600" cy="975132"/>
          </a:xfrm>
        </p:spPr>
        <p:txBody>
          <a:bodyPr>
            <a:noAutofit/>
          </a:bodyPr>
          <a:lstStyle/>
          <a:p>
            <a:pPr marL="0" indent="0">
              <a:buNone/>
            </a:pPr>
            <a:r>
              <a:rPr lang="en-US" dirty="0" smtClean="0"/>
              <a:t>Find active pulse rate intervals for 5’6” females with resting rate of 60.</a:t>
            </a:r>
          </a:p>
        </p:txBody>
      </p:sp>
      <p:pic>
        <p:nvPicPr>
          <p:cNvPr id="7" name="Picture 2" descr="A text followed by a table is shown.  &#10;The text reads, lesser than mymodel equals lm open parenthesis Active is similar to Rest plus Hgt plus Sex,dataequalsPulse close parenthesis&#10;Lesser than newxequalsdata.frame open parenthesis Reste equals 70, Hgt equals 66, Sex equals 1 close parenthesis&#10;Lesser than predict.lm open parenthesis mymodel, newx, intervalequals open quote confidence close quote close parenthesis&#10;1. fit: 94.90582; lwr: 92.03005; upr: 97.7816&#10;Lesser than predict.lm open parenthesis mymodel, newx, interval equals open quote prediction close quote close parenthesis&#10;1. fit: 94.90582; lwr: 65.19528; upr: 124.6164&#10;Predict.lm open parenthesis mymodel, Pulse, interval equals open quote prediction close quote close parenthesis. A callout reading All cases in the open single quote Pulse close single quote dataset."/>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483053" y="2531931"/>
            <a:ext cx="6045356" cy="3642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t-test for Correlation</a:t>
            </a:r>
            <a:endParaRPr lang="en-US" dirty="0"/>
          </a:p>
        </p:txBody>
      </p:sp>
      <p:graphicFrame>
        <p:nvGraphicFramePr>
          <p:cNvPr id="2" name="Object 1" descr="Two equations are shown. The first equation reads, H subscript o: rho equals 0; H subscript a: rho is not equal to 0. A text below this equation reads, No change!&#10;The second equation reads, t equals r square root of n minus 2 over square root of 1 minus r superscript 2. A text below reads, Find p-value with t subscript n minus 2."/>
          <p:cNvGraphicFramePr>
            <a:graphicFrameLocks noGrp="1" noChangeAspect="1"/>
          </p:cNvGraphicFramePr>
          <p:nvPr>
            <p:extLst>
              <p:ext uri="{D42A27DB-BD31-4B8C-83A1-F6EECF244321}">
                <p14:modId xmlns:p14="http://schemas.microsoft.com/office/powerpoint/2010/main" val="2572144725"/>
              </p:ext>
            </p:extLst>
          </p:nvPr>
        </p:nvGraphicFramePr>
        <p:xfrm>
          <a:off x="338773" y="1524000"/>
          <a:ext cx="5958205" cy="1763713"/>
        </p:xfrm>
        <a:graphic>
          <a:graphicData uri="http://schemas.openxmlformats.org/presentationml/2006/ole">
            <mc:AlternateContent xmlns:mc="http://schemas.openxmlformats.org/markup-compatibility/2006">
              <mc:Choice xmlns:v="urn:schemas-microsoft-com:vml" Requires="v">
                <p:oleObj spid="_x0000_s1117" name="Equation" r:id="rId3" imgW="2412720" imgH="711000" progId="Equation.DSMT4">
                  <p:embed/>
                </p:oleObj>
              </mc:Choice>
              <mc:Fallback>
                <p:oleObj name="Equation" r:id="rId3" imgW="2412720" imgH="711000" progId="Equation.DSMT4">
                  <p:embed/>
                  <p:pic>
                    <p:nvPicPr>
                      <p:cNvPr id="0" name="Object 4" descr="H subscript 0 : p equals 0 H subscript a : p does not equal to 0 t equals r times square root of ( n minus 2) over square root of  (1 minus r squared) No change! Find p- value with t subscript n minus 2"/>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773" y="1524000"/>
                        <a:ext cx="5958205" cy="176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Content Placeholder 7"/>
          <p:cNvSpPr>
            <a:spLocks noGrp="1"/>
          </p:cNvSpPr>
          <p:nvPr>
            <p:ph sz="quarter" idx="10"/>
          </p:nvPr>
        </p:nvSpPr>
        <p:spPr>
          <a:xfrm>
            <a:off x="228600" y="3733800"/>
            <a:ext cx="8617005" cy="1584842"/>
          </a:xfrm>
        </p:spPr>
        <p:txBody>
          <a:bodyPr>
            <a:normAutofit/>
          </a:bodyPr>
          <a:lstStyle/>
          <a:p>
            <a:pPr>
              <a:spcBef>
                <a:spcPts val="624"/>
              </a:spcBef>
              <a:buNone/>
            </a:pPr>
            <a:r>
              <a:rPr lang="en-US" dirty="0" smtClean="0"/>
              <a:t>Use this to:</a:t>
            </a:r>
          </a:p>
          <a:p>
            <a:pPr marL="514350" indent="-514350">
              <a:spcBef>
                <a:spcPts val="624"/>
              </a:spcBef>
              <a:buFont typeface="+mj-lt"/>
              <a:buAutoNum type="arabicParenR"/>
            </a:pPr>
            <a:r>
              <a:rPr lang="en-US" dirty="0" smtClean="0"/>
              <a:t>Identify potential good predictors of Y.</a:t>
            </a:r>
          </a:p>
          <a:p>
            <a:pPr marL="514350" indent="-514350">
              <a:spcBef>
                <a:spcPts val="624"/>
              </a:spcBef>
              <a:buFont typeface="+mj-lt"/>
              <a:buAutoNum type="arabicParenR"/>
            </a:pPr>
            <a:r>
              <a:rPr lang="en-US" dirty="0" smtClean="0"/>
              <a:t>Look for relationships among predictors.</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T-test for Slope</a:t>
            </a:r>
            <a:endParaRPr lang="en-US" dirty="0"/>
          </a:p>
        </p:txBody>
      </p:sp>
      <p:sp>
        <p:nvSpPr>
          <p:cNvPr id="3" name="Content Placeholder 2"/>
          <p:cNvSpPr>
            <a:spLocks noGrp="1"/>
          </p:cNvSpPr>
          <p:nvPr>
            <p:ph idx="1"/>
          </p:nvPr>
        </p:nvSpPr>
        <p:spPr>
          <a:xfrm>
            <a:off x="243114" y="1415142"/>
            <a:ext cx="8748486" cy="566058"/>
          </a:xfrm>
        </p:spPr>
        <p:txBody>
          <a:bodyPr/>
          <a:lstStyle/>
          <a:p>
            <a:pPr>
              <a:buNone/>
            </a:pPr>
            <a:r>
              <a:rPr lang="en-US" dirty="0" smtClean="0"/>
              <a:t>Note: We now have multiple “slopes” to test</a:t>
            </a:r>
          </a:p>
        </p:txBody>
      </p:sp>
      <p:pic>
        <p:nvPicPr>
          <p:cNvPr id="2051" name="Picture 3" descr="Two equations with callouts are shown. The first equation reads, H subscript o: beta subscript i equals 0; H subscript a: beta subscript i is not equal to 0. The second equation reads, t equals beta hat subscript 1 over SE subscript b hat subscript 1. A callout reading All given in R with a p-value points toward t, beta hat subscript 1, and SE subscript b hat subscript 1.                   &#10;The next line reads, Compare to t subscript n minus k minus l. A callout reading lose 1 d.f. for each coefficient points toward n minus k minus l.&#10;The next line reads, Reject H subscript o double headed arrow The ith predictor is useful in this model."/>
          <p:cNvPicPr>
            <a:picLocks noGrp="1" noChangeAspect="1" noChangeArrowheads="1"/>
          </p:cNvPicPr>
          <p:nvPr>
            <p:ph type="pic" sz="quarter" idx="11"/>
          </p:nvPr>
        </p:nvPicPr>
        <p:blipFill>
          <a:blip r:embed="rId2" cstate="print"/>
          <a:stretch>
            <a:fillRect/>
          </a:stretch>
        </p:blipFill>
        <p:spPr bwMode="auto">
          <a:xfrm>
            <a:off x="762000" y="2292928"/>
            <a:ext cx="6927273" cy="3879272"/>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Regression Output (1 of 2)</a:t>
            </a:r>
            <a:endParaRPr lang="en-US" dirty="0"/>
          </a:p>
        </p:txBody>
      </p:sp>
      <p:pic>
        <p:nvPicPr>
          <p:cNvPr id="8" name="Picture 2" descr="A text followed by a table is shown. A text reads, lesser than mymodel equals lm open parenthesis Active is similar to Rest plus Hgt plus Sex, dataequalsPulse close parenthesis. &#10;Lesser than summary open parenthesis mymodel close parenthesis&#10;A table below titled as Coefficients shows data in five columns and four rows.&#10;The column head of the table reads: Estimate, Std. Error, t value, Pr open parenthesis lesser than absolute value of t close parenthesis.&#10;Row 1: open parenthesis Intercept close parenthesis - Estimate, negative 6.3726; Std. Error, 30.8934; t value, negative 0.206; Pr open parenthesis lesser than absolute value of t close parenthesis, 0.837.&#10;Row 2: Rest - Estimate, 1.1300; Std. Error, 0.1023; t value, 11.042; Pr open parenthesis lesser than absolute value of t close parenthesis, greater than 2eminus16 three asterisks.&#10;Row 3: Hgt - Estimate, 0.2685; Std. Error, 0.4074; t value, 0.659; Pr open parenthesis lesser than absolute value of t close parenthesis, 0.511.&#10;Row 4: Sex - Estimate, 4.4610; Std. Error, 2.9947; t value, 1.490; Pr open parenthesis lesser than absolute value of t close parenthesis, 0.138.&#10;A text below the table reads, Residual standard error: 15.01 on 228 degrees of freedom, Multiple R-squared: 0.3724, Adjusted R-squared: 0.3641, F-statistic:  45.1 on 3 and 228 DF, p-value: greater than 2.2eminus1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13232" y="1676400"/>
            <a:ext cx="7744968" cy="4379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Example: Hgt and Active (1 of 2)</a:t>
            </a:r>
            <a:endParaRPr lang="en-US" dirty="0"/>
          </a:p>
        </p:txBody>
      </p:sp>
      <p:sp>
        <p:nvSpPr>
          <p:cNvPr id="3" name="Content Placeholder 2"/>
          <p:cNvSpPr>
            <a:spLocks noGrp="1"/>
          </p:cNvSpPr>
          <p:nvPr>
            <p:ph sz="quarter" idx="10"/>
          </p:nvPr>
        </p:nvSpPr>
        <p:spPr>
          <a:xfrm>
            <a:off x="247304" y="1407392"/>
            <a:ext cx="8591895" cy="4688607"/>
          </a:xfrm>
        </p:spPr>
        <p:txBody>
          <a:bodyPr>
            <a:normAutofit/>
          </a:bodyPr>
          <a:lstStyle/>
          <a:p>
            <a:pPr marL="0" indent="0">
              <a:buNone/>
            </a:pPr>
            <a:r>
              <a:rPr lang="en-US" altLang="en-US" b="1" dirty="0" smtClean="0"/>
              <a:t>Test #1: </a:t>
            </a:r>
            <a:r>
              <a:rPr lang="en-US" altLang="en-US" dirty="0" smtClean="0"/>
              <a:t>Compute and test the </a:t>
            </a:r>
            <a:r>
              <a:rPr lang="en-US" altLang="en-US" i="1" dirty="0" smtClean="0"/>
              <a:t>correlation </a:t>
            </a:r>
            <a:r>
              <a:rPr lang="en-US" altLang="en-US" dirty="0" smtClean="0"/>
              <a:t>between </a:t>
            </a:r>
            <a:r>
              <a:rPr lang="en-US" altLang="en-US" b="1" dirty="0" smtClean="0"/>
              <a:t>Hgt</a:t>
            </a:r>
            <a:r>
              <a:rPr lang="en-US" altLang="en-US" dirty="0" smtClean="0"/>
              <a:t> and </a:t>
            </a:r>
            <a:r>
              <a:rPr lang="en-US" altLang="en-US" b="1" dirty="0" smtClean="0"/>
              <a:t>Active</a:t>
            </a:r>
            <a:r>
              <a:rPr lang="en-US" altLang="en-US" dirty="0" smtClean="0"/>
              <a:t> pulse rates.</a:t>
            </a:r>
          </a:p>
          <a:p>
            <a:pPr marL="0" indent="0">
              <a:buNone/>
            </a:pPr>
            <a:endParaRPr lang="en-US" altLang="en-US" dirty="0" smtClean="0"/>
          </a:p>
          <a:p>
            <a:pPr marL="0" indent="0">
              <a:buNone/>
            </a:pPr>
            <a:r>
              <a:rPr lang="en-US" altLang="en-US" b="1" dirty="0" smtClean="0"/>
              <a:t>Test </a:t>
            </a:r>
            <a:r>
              <a:rPr lang="en-US" altLang="en-US" b="1" dirty="0" smtClean="0"/>
              <a:t>#2: </a:t>
            </a:r>
            <a:r>
              <a:rPr lang="en-US" altLang="en-US" dirty="0" smtClean="0"/>
              <a:t>Compute and test the coefficient of </a:t>
            </a:r>
            <a:r>
              <a:rPr lang="en-US" altLang="en-US" b="1" dirty="0" smtClean="0"/>
              <a:t>Hgt</a:t>
            </a:r>
            <a:r>
              <a:rPr lang="en-US" altLang="en-US" dirty="0" smtClean="0"/>
              <a:t> in a multiple regression model (along with </a:t>
            </a:r>
            <a:r>
              <a:rPr lang="en-US" altLang="en-US" b="1" dirty="0" smtClean="0"/>
              <a:t>Rest</a:t>
            </a:r>
            <a:r>
              <a:rPr lang="en-US" altLang="en-US" dirty="0" smtClean="0"/>
              <a:t> and </a:t>
            </a:r>
            <a:r>
              <a:rPr lang="en-US" altLang="en-US" b="1" dirty="0" smtClean="0"/>
              <a:t>Sex</a:t>
            </a:r>
            <a:r>
              <a:rPr lang="en-US" altLang="en-US" dirty="0" smtClean="0"/>
              <a:t>) to predict </a:t>
            </a:r>
            <a:r>
              <a:rPr lang="en-US" altLang="en-US" b="1" dirty="0" smtClean="0"/>
              <a:t>Active</a:t>
            </a:r>
            <a:r>
              <a:rPr lang="en-US" altLang="en-US" dirty="0" smtClean="0"/>
              <a:t> pulse rates.</a:t>
            </a:r>
          </a:p>
          <a:p>
            <a:pPr marL="0" indent="3144838">
              <a:buNone/>
            </a:pPr>
            <a:endParaRPr lang="en-US" altLang="en-US" dirty="0" smtClean="0"/>
          </a:p>
          <a:p>
            <a:pPr marL="0" indent="3144838">
              <a:buNone/>
            </a:pPr>
            <a:r>
              <a:rPr lang="en-US" altLang="en-US" dirty="0" smtClean="0"/>
              <a:t>What’</a:t>
            </a:r>
            <a:r>
              <a:rPr lang="en-US" altLang="ja-JP" dirty="0" smtClean="0"/>
              <a:t>s </a:t>
            </a:r>
            <a:r>
              <a:rPr lang="en-US" altLang="ja-JP" dirty="0"/>
              <a:t>going on</a:t>
            </a:r>
            <a:r>
              <a:rPr lang="en-US" altLang="ja-JP" dirty="0" smtClean="0"/>
              <a:t>?</a:t>
            </a:r>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Hgt and </a:t>
            </a:r>
            <a:r>
              <a:rPr lang="en-US" dirty="0" smtClean="0"/>
              <a:t>Active (2 of 2)</a:t>
            </a:r>
            <a:endParaRPr lang="en-US" dirty="0"/>
          </a:p>
        </p:txBody>
      </p:sp>
      <p:pic>
        <p:nvPicPr>
          <p:cNvPr id="16" name="Picture 2" descr="A scatterplot graph plots Rest versus Active. The graph has Rest along the horizontal axis ranging from 50 to 100 in increments of 10 and Active along the vertical axis ranging from 60 to 140 in increments of 40. A regression line extends from (35, 60) to (115, 130). The graph shows many points scattered from 55 to 85 along the horizontal axis and 50 to 120 along the vertical axis. A point lies significantly at (82, 150)."/>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86984" y="1401324"/>
            <a:ext cx="3048000" cy="2268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descr="A scatterplot graph plots Gender versus Active. The graph has Gender along the horizontal axis ranging from 0.0 to 1.0 in increments of 0.2 and Active along the vertical axis ranging from 60 to 140 in increments of 40. A regression line extends from (0.0, 90) to (1.0, 95). A number of points lie one above the other at (0.0, beyond 140) and (1.0, 140)."/>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305035" y="3855781"/>
            <a:ext cx="3030684" cy="2251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4" descr="A scatterplot graph plots Hgt versus Active. The graph has Hgt along the horizontal axis ranging from 60 to 75 in increments of 5 and Active along the vertical axis ranging from 60 to 140 in increments of 40.  A regression line extends from (60, 100) to (80, 80). Many points are one above the other from 61 to 77 along the horizontal axis. &#10;A table titled Coefficients shows data in five columns and two rows.&#10;The column head of the table reads: Estimate, Std. Error, t value, and Pr open parenthesis lesser than absolute value of t close parenthesis.&#10;The data of the table are as follows:&#10;Row 1: open parenthesis Intercept close parenthesis – Estimate, 153.4130; Std. Error, 22.3120; t value, 6.876; Pr open parenthesis lesser than absolute value of t close parenthesis, 5.75eminus11 three asterisks.&#10;Row 2: Hgt - Estimate, negative 0.9102 (An arrow from the regression line at 62.5 along the horizontal axis points toward the number negative 0.9102.) ; Std. Error, 0.3264; t value, negative 2.788 (An arrow from the regression line at 64 along the horizontal axis points toward the number negative 2.788.); and Pr open parenthesis lesser than absolute value of t close parenthesis, 0.00575.&#10;A text below the table reads, Residual standard error: 18.55 on 230 degrees of freedom; Multiple R-squared: 0.03269, Adjusted R-squared: 0.02849; F-statistic: 7.774 on 1 and 230 DF, p-value: 0.005745.&#10;"/>
          <p:cNvPicPr>
            <a:picLocks noGrp="1" noChangeAspect="1" noChangeArrowheads="1"/>
          </p:cNvPicPr>
          <p:nvPr>
            <p:ph type="pic" sz="quarter" idx="14"/>
          </p:nvPr>
        </p:nvPicPr>
        <p:blipFill>
          <a:blip r:embed="rId4">
            <a:extLst>
              <a:ext uri="{28A0092B-C50C-407E-A947-70E740481C1C}">
                <a14:useLocalDpi xmlns:a14="http://schemas.microsoft.com/office/drawing/2010/main" val="0"/>
              </a:ext>
            </a:extLst>
          </a:blip>
          <a:stretch>
            <a:fillRect/>
          </a:stretch>
        </p:blipFill>
        <p:spPr bwMode="auto">
          <a:xfrm>
            <a:off x="3987296" y="1406391"/>
            <a:ext cx="4746264" cy="4203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idx="1"/>
          </p:nvPr>
        </p:nvSpPr>
        <p:spPr>
          <a:xfrm>
            <a:off x="3962400" y="5715000"/>
            <a:ext cx="4862286" cy="489858"/>
          </a:xfrm>
        </p:spPr>
        <p:txBody>
          <a:bodyPr/>
          <a:lstStyle/>
          <a:p>
            <a:pPr marL="0" indent="0">
              <a:buNone/>
            </a:pPr>
            <a:r>
              <a:rPr lang="en-US" altLang="en-US" dirty="0"/>
              <a:t>Negative </a:t>
            </a:r>
            <a:r>
              <a:rPr lang="en-US" altLang="en-US" dirty="0" smtClean="0"/>
              <a:t>Coefficient/Correlation</a:t>
            </a:r>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Correlation Matrix</a:t>
            </a:r>
            <a:endParaRPr lang="en-US" dirty="0"/>
          </a:p>
        </p:txBody>
      </p:sp>
      <p:pic>
        <p:nvPicPr>
          <p:cNvPr id="14" name="Picture 25" descr="A table shows data in five columns and four rows.&#10;The column head of the table reads: Active, Rest, Sex, and Hgt.&#10;The data of the table are as follows:&#10;Row 1: Active - Active, 1.0000000; Rest, 0.6041871; Sex, 0.1780192; and Hgt, negative 0.1808122.&#10;Row 2: Rest - Active, 0.6041871; Rest, 1.0000000; Sex, 0.1665902; and Hgt, negative 0.2426329.&#10;Row 3: Sex - Active, 0.1780192; Rest, 0.1665902; Sex, 1.0000000; and Hgt, negative 0.7520590.&#10;Row 4: Hgt - Active, negative 0.1808122 (The number 0.1808122 is highlighted.); Rest, negative 0.2426329; Sex, negative 0.7520590; and Hgt, 10000000.&#10;An equation overlapping the table reads, H subscript 0: rho equals 0; H subscript 1: rho is not equal to 0."/>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673678" y="1371600"/>
            <a:ext cx="7377545" cy="1601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6" name="Object 15" descr="An equation reads, t equals negative 0.181 square root of 230 over square root of 1 minus open parenthesis negative 0.181 close parenthesis superscript 2 equals negative 2.79. A text besides the equation reads, DF equals 230, P-value equals .006."/>
          <p:cNvGraphicFramePr>
            <a:graphicFrameLocks noGrp="1" noChangeAspect="1"/>
          </p:cNvGraphicFramePr>
          <p:nvPr>
            <p:extLst>
              <p:ext uri="{D42A27DB-BD31-4B8C-83A1-F6EECF244321}">
                <p14:modId xmlns:p14="http://schemas.microsoft.com/office/powerpoint/2010/main" val="3020858145"/>
              </p:ext>
            </p:extLst>
          </p:nvPr>
        </p:nvGraphicFramePr>
        <p:xfrm>
          <a:off x="620222" y="3071449"/>
          <a:ext cx="6609744" cy="937352"/>
        </p:xfrm>
        <a:graphic>
          <a:graphicData uri="http://schemas.openxmlformats.org/presentationml/2006/ole">
            <mc:AlternateContent xmlns:mc="http://schemas.openxmlformats.org/markup-compatibility/2006">
              <mc:Choice xmlns:v="urn:schemas-microsoft-com:vml" Requires="v">
                <p:oleObj spid="_x0000_s5220" name="Equation" r:id="rId4" imgW="3593880" imgH="507960" progId="Equation.DSMT4">
                  <p:embed/>
                </p:oleObj>
              </mc:Choice>
              <mc:Fallback>
                <p:oleObj name="Equation" r:id="rId4" imgW="3593880" imgH="507960" progId="Equation.DSMT4">
                  <p:embed/>
                  <p:pic>
                    <p:nvPicPr>
                      <p:cNvPr id="0" name="Object 9"/>
                      <p:cNvPicPr>
                        <a:picLocks noGrp="1" noChangeAspect="1" noChangeArrowheads="1"/>
                      </p:cNvPicPr>
                      <p:nvPr/>
                    </p:nvPicPr>
                    <p:blipFill>
                      <a:blip r:embed="rId5"/>
                      <a:srcRect/>
                      <a:stretch>
                        <a:fillRect/>
                      </a:stretch>
                    </p:blipFill>
                    <p:spPr bwMode="auto">
                      <a:xfrm>
                        <a:off x="620222" y="3071449"/>
                        <a:ext cx="6609744" cy="937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1" name="Picture 26" descr="A text reads, data:  Active and Hgt; t = negative 2.7881, df = 230, p-value = 0.005745; alternative hypothesis: true correlation is not equal to 0; 95 percent confidence interval: negative 0.30256468  negative 0.05325377."/>
          <p:cNvPicPr>
            <a:picLocks noGrp="1" noChangeAspect="1" noChangeArrowheads="1"/>
          </p:cNvPicPr>
          <p:nvPr>
            <p:ph type="pic" sz="quarter" idx="13"/>
          </p:nvPr>
        </p:nvPicPr>
        <p:blipFill>
          <a:blip r:embed="rId6">
            <a:extLst>
              <a:ext uri="{28A0092B-C50C-407E-A947-70E740481C1C}">
                <a14:useLocalDpi xmlns:a14="http://schemas.microsoft.com/office/drawing/2010/main" val="0"/>
              </a:ext>
            </a:extLst>
          </a:blip>
          <a:stretch>
            <a:fillRect/>
          </a:stretch>
        </p:blipFill>
        <p:spPr bwMode="auto">
          <a:xfrm>
            <a:off x="788968" y="4191000"/>
            <a:ext cx="6551739" cy="155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10"/>
          </p:nvPr>
        </p:nvSpPr>
        <p:spPr>
          <a:xfrm>
            <a:off x="523898" y="5785258"/>
            <a:ext cx="7930743" cy="458002"/>
          </a:xfrm>
        </p:spPr>
        <p:txBody>
          <a:bodyPr>
            <a:noAutofit/>
          </a:bodyPr>
          <a:lstStyle/>
          <a:p>
            <a:pPr marL="0" indent="0">
              <a:buNone/>
            </a:pPr>
            <a:r>
              <a:rPr lang="en-US" dirty="0"/>
              <a:t>Strong negative association between </a:t>
            </a:r>
            <a:r>
              <a:rPr lang="en-US" i="1" dirty="0" err="1"/>
              <a:t>Hgt</a:t>
            </a:r>
            <a:r>
              <a:rPr lang="en-US" i="1" dirty="0"/>
              <a:t> </a:t>
            </a:r>
            <a:r>
              <a:rPr lang="en-US" dirty="0"/>
              <a:t>and </a:t>
            </a:r>
            <a:r>
              <a:rPr lang="en-US" i="1" dirty="0" smtClean="0"/>
              <a:t>Active</a:t>
            </a:r>
            <a:endParaRPr lang="en-US" i="1"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ea typeface="ＭＳ Ｐゴシック" panose="020B0600070205080204" pitchFamily="34" charset="-128"/>
              </a:rPr>
              <a:t>Regression Output (2 of 2)</a:t>
            </a:r>
            <a:endParaRPr lang="en-US" dirty="0"/>
          </a:p>
        </p:txBody>
      </p:sp>
      <p:pic>
        <p:nvPicPr>
          <p:cNvPr id="7" name="Picture 2" descr="A table titled as Coefficients shows data in five columns and four rows.&#10;The column head of the table reads: Estimate, Std. Error, t value, Pr open parenthesis lesser than absolute value of t close parenthesis.&#10;Row 1: open parenthesis Intercept close parenthesis - Estimate, negative 6.3726; Std. Error, 30.8934; t value, negative 0.206; Pr open parenthesis lesser than absolute value of t close parenthesis, 0.837.&#10;Row 2: Rest - Estimate, 1.1300; Std. Error, 0.1023; t value, 11.042; Pr open parenthesis lesser than absolute value of t close parenthesis, greater than 2eminus16 three asterisks.&#10;Row 3: Hgt - Estimate, 0.2685; Std. Error, 0.4074; t value, 0.659; Pr open parenthesis lesser than absolute value of t close parenthesis, 0.511. (The third row of the table is highlighted.).&#10;Row 4: Sex - Estimate, 4.4610; Std. Error, 2.9947; t value, 1.490; Pr open parenthesis lesser than absolute value of t close parenthesis, 0.138.&#10;A text below the table reads, Residual standard error: 15.01 on 228 degrees of freedom, Multiple R-squared: 0.3724, Adjusted R-squared: 0.3641, F-statistic:  45.1 on 3 and 228 DF,  p-value: greater than 2.2eminus1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20891" y="1466612"/>
            <a:ext cx="8265909" cy="3486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385074" y="5112476"/>
            <a:ext cx="8360588" cy="974566"/>
          </a:xfrm>
        </p:spPr>
        <p:txBody>
          <a:bodyPr>
            <a:normAutofit/>
          </a:bodyPr>
          <a:lstStyle/>
          <a:p>
            <a:pPr marL="0" indent="0">
              <a:buNone/>
            </a:pPr>
            <a:r>
              <a:rPr lang="en-US" dirty="0" smtClean="0"/>
              <a:t>Positive (but insignificant) coefficient of </a:t>
            </a:r>
            <a:r>
              <a:rPr lang="en-US" i="1" dirty="0" smtClean="0"/>
              <a:t>Hgt</a:t>
            </a:r>
            <a:r>
              <a:rPr lang="en-US" dirty="0" smtClean="0"/>
              <a:t> in model to predict </a:t>
            </a:r>
            <a:r>
              <a:rPr lang="en-US" i="1" dirty="0" smtClean="0"/>
              <a:t>Active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2701</TotalTime>
  <Words>611</Words>
  <Application>Microsoft Office PowerPoint</Application>
  <PresentationFormat>On-screen Show (4:3)</PresentationFormat>
  <Paragraphs>79</Paragraphs>
  <Slides>29</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8" baseType="lpstr">
      <vt:lpstr>ＭＳ Ｐゴシック</vt:lpstr>
      <vt:lpstr>Arial</vt:lpstr>
      <vt:lpstr>Arial Black</vt:lpstr>
      <vt:lpstr>Calibri</vt:lpstr>
      <vt:lpstr>Courier New</vt:lpstr>
      <vt:lpstr>Symbol</vt:lpstr>
      <vt:lpstr>Wingdings</vt:lpstr>
      <vt:lpstr>bergerinvitels3e_lectureslides_ch01_final</vt:lpstr>
      <vt:lpstr>Equation</vt:lpstr>
      <vt:lpstr>Section 3.2 </vt:lpstr>
      <vt:lpstr>Section 3.2</vt:lpstr>
      <vt:lpstr>t-test for Correlation</vt:lpstr>
      <vt:lpstr>T-test for Slope</vt:lpstr>
      <vt:lpstr>Regression Output (1 of 2)</vt:lpstr>
      <vt:lpstr>Example: Hgt and Active (1 of 2)</vt:lpstr>
      <vt:lpstr>Example: Hgt and Active (2 of 2)</vt:lpstr>
      <vt:lpstr>Correlation Matrix</vt:lpstr>
      <vt:lpstr>Regression Output (2 of 2)</vt:lpstr>
      <vt:lpstr>t-test for Correlation versus t-test for Slope</vt:lpstr>
      <vt:lpstr>Partitioning Variability</vt:lpstr>
      <vt:lpstr>ANOVA test for Overall Fit</vt:lpstr>
      <vt:lpstr>R – ANOVA for Multiple Regression (1 of 2)</vt:lpstr>
      <vt:lpstr>R – ANOVA for Multiple Regression (2 of 2)</vt:lpstr>
      <vt:lpstr>Multiple Regression Model</vt:lpstr>
      <vt:lpstr>Multiple Regression Output (1 of 2)</vt:lpstr>
      <vt:lpstr>Coefficient of Multiple Determination</vt:lpstr>
      <vt:lpstr>R Multiple Regression ANOVA Output</vt:lpstr>
      <vt:lpstr>Multiple Regression Output (2 of 2)</vt:lpstr>
      <vt:lpstr>Why Do We Call It R2? (1 of 2)</vt:lpstr>
      <vt:lpstr>Why do we call it R2? (2 of 2)</vt:lpstr>
      <vt:lpstr>What Makes a Good Model?</vt:lpstr>
      <vt:lpstr>Two purposes for regression: (1) to model and understand; (2) to predict.</vt:lpstr>
      <vt:lpstr>Adding additional predictors will:</vt:lpstr>
      <vt:lpstr>Adjusted R2</vt:lpstr>
      <vt:lpstr>Multiple Regression Output</vt:lpstr>
      <vt:lpstr>CI’s and PI’s for Y</vt:lpstr>
      <vt:lpstr>CI’s and PI’s for Multiple Regression</vt:lpstr>
      <vt:lpstr>R: CI and PI for Multiple Regression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3.2</dc:title>
  <dc:creator>Canon</dc:creator>
  <cp:lastModifiedBy>Newton, Andy</cp:lastModifiedBy>
  <cp:revision>531</cp:revision>
  <dcterms:created xsi:type="dcterms:W3CDTF">2015-10-23T14:29:37Z</dcterms:created>
  <dcterms:modified xsi:type="dcterms:W3CDTF">2018-07-24T14:27:40Z</dcterms:modified>
</cp:coreProperties>
</file>